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4.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5.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Override1.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6" r:id="rId2"/>
    <p:sldMasterId id="2147483679" r:id="rId3"/>
    <p:sldMasterId id="2147483692" r:id="rId4"/>
    <p:sldMasterId id="2147483705" r:id="rId5"/>
    <p:sldMasterId id="2147483757" r:id="rId6"/>
  </p:sldMasterIdLst>
  <p:notesMasterIdLst>
    <p:notesMasterId r:id="rId46"/>
  </p:notesMasterIdLst>
  <p:handoutMasterIdLst>
    <p:handoutMasterId r:id="rId47"/>
  </p:handoutMasterIdLst>
  <p:sldIdLst>
    <p:sldId id="339" r:id="rId7"/>
    <p:sldId id="738" r:id="rId8"/>
    <p:sldId id="740" r:id="rId9"/>
    <p:sldId id="741" r:id="rId10"/>
    <p:sldId id="776" r:id="rId11"/>
    <p:sldId id="725" r:id="rId12"/>
    <p:sldId id="727" r:id="rId13"/>
    <p:sldId id="348" r:id="rId14"/>
    <p:sldId id="726" r:id="rId15"/>
    <p:sldId id="731" r:id="rId16"/>
    <p:sldId id="732" r:id="rId17"/>
    <p:sldId id="742" r:id="rId18"/>
    <p:sldId id="736" r:id="rId19"/>
    <p:sldId id="737" r:id="rId20"/>
    <p:sldId id="769" r:id="rId21"/>
    <p:sldId id="779" r:id="rId22"/>
    <p:sldId id="770" r:id="rId23"/>
    <p:sldId id="771" r:id="rId24"/>
    <p:sldId id="761" r:id="rId25"/>
    <p:sldId id="772" r:id="rId26"/>
    <p:sldId id="773" r:id="rId27"/>
    <p:sldId id="774" r:id="rId28"/>
    <p:sldId id="768" r:id="rId29"/>
    <p:sldId id="743" r:id="rId30"/>
    <p:sldId id="781" r:id="rId31"/>
    <p:sldId id="744" r:id="rId32"/>
    <p:sldId id="784" r:id="rId33"/>
    <p:sldId id="780" r:id="rId34"/>
    <p:sldId id="787" r:id="rId35"/>
    <p:sldId id="793" r:id="rId36"/>
    <p:sldId id="799" r:id="rId37"/>
    <p:sldId id="802" r:id="rId38"/>
    <p:sldId id="798" r:id="rId39"/>
    <p:sldId id="804" r:id="rId40"/>
    <p:sldId id="791" r:id="rId41"/>
    <p:sldId id="751" r:id="rId42"/>
    <p:sldId id="752" r:id="rId43"/>
    <p:sldId id="753" r:id="rId44"/>
    <p:sldId id="812" r:id="rId45"/>
  </p:sldIdLst>
  <p:sldSz cx="9144000" cy="6858000" type="screen4x3"/>
  <p:notesSz cx="7099300" cy="10234613"/>
  <p:kinsoku lang="ja-JP" invalStChars="、。，．・：；？！゛゜ヽヾゝゞ々ー’”）〕］｝〉》」』】°‰′″℃￠％ぁぃぅぇぉっゃゅょゎァィゥェォッャュョヮヵヶ!%),.:;?]}｡｣､･ｧｨｩｪｫｬｭｮｯｰﾞﾟ" invalEndChars="‘“（〔［｛〈《「『【￥＄$([\{｢￡"/>
  <p:defaultTextStyle>
    <a:defPPr>
      <a:defRPr lang="en-GB"/>
    </a:defPPr>
    <a:lvl1pPr algn="l" rtl="0" eaLnBrk="0" fontAlgn="base" hangingPunct="0">
      <a:spcBef>
        <a:spcPct val="0"/>
      </a:spcBef>
      <a:spcAft>
        <a:spcPct val="0"/>
      </a:spcAft>
      <a:defRPr sz="4000" kern="1200">
        <a:solidFill>
          <a:srgbClr val="000000"/>
        </a:solidFill>
        <a:latin typeface="Arial" panose="020B0604020202020204" pitchFamily="34" charset="0"/>
        <a:ea typeface="+mn-ea"/>
        <a:cs typeface="+mn-cs"/>
      </a:defRPr>
    </a:lvl1pPr>
    <a:lvl2pPr marL="457200" algn="l" rtl="0" eaLnBrk="0" fontAlgn="base" hangingPunct="0">
      <a:spcBef>
        <a:spcPct val="0"/>
      </a:spcBef>
      <a:spcAft>
        <a:spcPct val="0"/>
      </a:spcAft>
      <a:defRPr sz="4000" kern="1200">
        <a:solidFill>
          <a:srgbClr val="000000"/>
        </a:solidFill>
        <a:latin typeface="Arial" panose="020B0604020202020204" pitchFamily="34" charset="0"/>
        <a:ea typeface="+mn-ea"/>
        <a:cs typeface="+mn-cs"/>
      </a:defRPr>
    </a:lvl2pPr>
    <a:lvl3pPr marL="914400" algn="l" rtl="0" eaLnBrk="0" fontAlgn="base" hangingPunct="0">
      <a:spcBef>
        <a:spcPct val="0"/>
      </a:spcBef>
      <a:spcAft>
        <a:spcPct val="0"/>
      </a:spcAft>
      <a:defRPr sz="4000" kern="1200">
        <a:solidFill>
          <a:srgbClr val="000000"/>
        </a:solidFill>
        <a:latin typeface="Arial" panose="020B0604020202020204" pitchFamily="34" charset="0"/>
        <a:ea typeface="+mn-ea"/>
        <a:cs typeface="+mn-cs"/>
      </a:defRPr>
    </a:lvl3pPr>
    <a:lvl4pPr marL="1371600" algn="l" rtl="0" eaLnBrk="0" fontAlgn="base" hangingPunct="0">
      <a:spcBef>
        <a:spcPct val="0"/>
      </a:spcBef>
      <a:spcAft>
        <a:spcPct val="0"/>
      </a:spcAft>
      <a:defRPr sz="4000" kern="1200">
        <a:solidFill>
          <a:srgbClr val="000000"/>
        </a:solidFill>
        <a:latin typeface="Arial" panose="020B0604020202020204" pitchFamily="34" charset="0"/>
        <a:ea typeface="+mn-ea"/>
        <a:cs typeface="+mn-cs"/>
      </a:defRPr>
    </a:lvl4pPr>
    <a:lvl5pPr marL="1828800" algn="l" rtl="0" eaLnBrk="0" fontAlgn="base" hangingPunct="0">
      <a:spcBef>
        <a:spcPct val="0"/>
      </a:spcBef>
      <a:spcAft>
        <a:spcPct val="0"/>
      </a:spcAft>
      <a:defRPr sz="4000" kern="1200">
        <a:solidFill>
          <a:srgbClr val="000000"/>
        </a:solidFill>
        <a:latin typeface="Arial" panose="020B0604020202020204" pitchFamily="34" charset="0"/>
        <a:ea typeface="+mn-ea"/>
        <a:cs typeface="+mn-cs"/>
      </a:defRPr>
    </a:lvl5pPr>
    <a:lvl6pPr marL="2286000" algn="l" defTabSz="914400" rtl="0" eaLnBrk="1" latinLnBrk="0" hangingPunct="1">
      <a:defRPr sz="4000" kern="1200">
        <a:solidFill>
          <a:srgbClr val="000000"/>
        </a:solidFill>
        <a:latin typeface="Arial" panose="020B0604020202020204" pitchFamily="34" charset="0"/>
        <a:ea typeface="+mn-ea"/>
        <a:cs typeface="+mn-cs"/>
      </a:defRPr>
    </a:lvl6pPr>
    <a:lvl7pPr marL="2743200" algn="l" defTabSz="914400" rtl="0" eaLnBrk="1" latinLnBrk="0" hangingPunct="1">
      <a:defRPr sz="4000" kern="1200">
        <a:solidFill>
          <a:srgbClr val="000000"/>
        </a:solidFill>
        <a:latin typeface="Arial" panose="020B0604020202020204" pitchFamily="34" charset="0"/>
        <a:ea typeface="+mn-ea"/>
        <a:cs typeface="+mn-cs"/>
      </a:defRPr>
    </a:lvl7pPr>
    <a:lvl8pPr marL="3200400" algn="l" defTabSz="914400" rtl="0" eaLnBrk="1" latinLnBrk="0" hangingPunct="1">
      <a:defRPr sz="4000" kern="1200">
        <a:solidFill>
          <a:srgbClr val="000000"/>
        </a:solidFill>
        <a:latin typeface="Arial" panose="020B0604020202020204" pitchFamily="34" charset="0"/>
        <a:ea typeface="+mn-ea"/>
        <a:cs typeface="+mn-cs"/>
      </a:defRPr>
    </a:lvl8pPr>
    <a:lvl9pPr marL="3657600" algn="l" defTabSz="914400" rtl="0" eaLnBrk="1" latinLnBrk="0" hangingPunct="1">
      <a:defRPr sz="4000" kern="1200">
        <a:solidFill>
          <a:srgbClr val="000000"/>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900"/>
    <a:srgbClr val="F79646"/>
    <a:srgbClr val="FCDDCF"/>
    <a:srgbClr val="FDEFE9"/>
    <a:srgbClr val="F9F9F9"/>
    <a:srgbClr val="0000FF"/>
    <a:srgbClr val="DDDDDD"/>
    <a:srgbClr val="000000"/>
    <a:srgbClr val="FFCC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52220" autoAdjust="0"/>
  </p:normalViewPr>
  <p:slideViewPr>
    <p:cSldViewPr snapToGrid="0">
      <p:cViewPr varScale="1">
        <p:scale>
          <a:sx n="39" d="100"/>
          <a:sy n="39" d="100"/>
        </p:scale>
        <p:origin x="2304"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5904"/>
    </p:cViewPr>
  </p:sorterViewPr>
  <p:notesViewPr>
    <p:cSldViewPr snapToGrid="0">
      <p:cViewPr varScale="1">
        <p:scale>
          <a:sx n="48" d="100"/>
          <a:sy n="48" d="100"/>
        </p:scale>
        <p:origin x="2898" y="66"/>
      </p:cViewPr>
      <p:guideLst>
        <p:guide orient="horz" pos="3224"/>
        <p:guide pos="2236"/>
      </p:guideLst>
    </p:cSldViewPr>
  </p:notesViewPr>
  <p:gridSpacing cx="45005" cy="45005"/>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presProps" Target="presProps.xml"/><Relationship Id="rId8" Type="http://schemas.openxmlformats.org/officeDocument/2006/relationships/slide" Target="slides/slide2.xml"/><Relationship Id="rId5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hugo.bibby\Desktop\Link%20Folders\HBRadhaz\ICNIRP%202010%20&amp;%201998%20&amp;%20FCC%20&amp;%20EMF%20Directive.xls"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'EMF Directive'!$B$1</c:f>
              <c:strCache>
                <c:ptCount val="1"/>
                <c:pt idx="0">
                  <c:v>EMF Directive low ALs to 10 MHz</c:v>
                </c:pt>
              </c:strCache>
            </c:strRef>
          </c:tx>
          <c:spPr>
            <a:ln w="38100" cap="rnd">
              <a:solidFill>
                <a:schemeClr val="accent1"/>
              </a:solidFill>
              <a:round/>
            </a:ln>
            <a:effectLst/>
          </c:spPr>
          <c:marker>
            <c:symbol val="none"/>
          </c:marker>
          <c:cat>
            <c:strRef>
              <c:f>'EMF Directive'!$A$2:$A$22</c:f>
              <c:strCache>
                <c:ptCount val="21"/>
                <c:pt idx="0">
                  <c:v>Frequency (Hz)</c:v>
                </c:pt>
                <c:pt idx="1">
                  <c:v>1</c:v>
                </c:pt>
                <c:pt idx="2">
                  <c:v>24</c:v>
                </c:pt>
                <c:pt idx="3">
                  <c:v>25</c:v>
                </c:pt>
                <c:pt idx="4">
                  <c:v>50</c:v>
                </c:pt>
                <c:pt idx="5">
                  <c:v>300</c:v>
                </c:pt>
                <c:pt idx="6">
                  <c:v>600</c:v>
                </c:pt>
                <c:pt idx="7">
                  <c:v>820</c:v>
                </c:pt>
                <c:pt idx="8">
                  <c:v>1640</c:v>
                </c:pt>
                <c:pt idx="9">
                  <c:v>3000</c:v>
                </c:pt>
                <c:pt idx="10">
                  <c:v>100000</c:v>
                </c:pt>
                <c:pt idx="11">
                  <c:v>300000</c:v>
                </c:pt>
                <c:pt idx="12">
                  <c:v>600000</c:v>
                </c:pt>
                <c:pt idx="13">
                  <c:v>1000000</c:v>
                </c:pt>
                <c:pt idx="14">
                  <c:v>3000000</c:v>
                </c:pt>
                <c:pt idx="15">
                  <c:v>10000000</c:v>
                </c:pt>
                <c:pt idx="16">
                  <c:v>30000000</c:v>
                </c:pt>
                <c:pt idx="17">
                  <c:v>300000000</c:v>
                </c:pt>
                <c:pt idx="18">
                  <c:v>400000000</c:v>
                </c:pt>
                <c:pt idx="19">
                  <c:v>2000000000</c:v>
                </c:pt>
                <c:pt idx="20">
                  <c:v>3E+11</c:v>
                </c:pt>
              </c:strCache>
            </c:strRef>
          </c:cat>
          <c:val>
            <c:numRef>
              <c:f>'EMF Directive'!$B$2:$B$22</c:f>
              <c:numCache>
                <c:formatCode>General</c:formatCode>
                <c:ptCount val="21"/>
                <c:pt idx="1">
                  <c:v>20000</c:v>
                </c:pt>
                <c:pt idx="2">
                  <c:v>20000</c:v>
                </c:pt>
                <c:pt idx="3">
                  <c:v>20000</c:v>
                </c:pt>
                <c:pt idx="9">
                  <c:v>170</c:v>
                </c:pt>
                <c:pt idx="15">
                  <c:v>170</c:v>
                </c:pt>
              </c:numCache>
            </c:numRef>
          </c:val>
          <c:smooth val="0"/>
        </c:ser>
        <c:ser>
          <c:idx val="1"/>
          <c:order val="1"/>
          <c:tx>
            <c:strRef>
              <c:f>'EMF Directive'!$C$1</c:f>
              <c:strCache>
                <c:ptCount val="1"/>
                <c:pt idx="0">
                  <c:v>EMF Directive high ALs to 10 MHz</c:v>
                </c:pt>
              </c:strCache>
            </c:strRef>
          </c:tx>
          <c:spPr>
            <a:ln w="38100" cap="rnd">
              <a:solidFill>
                <a:schemeClr val="accent2"/>
              </a:solidFill>
              <a:round/>
            </a:ln>
            <a:effectLst/>
          </c:spPr>
          <c:marker>
            <c:symbol val="none"/>
          </c:marker>
          <c:cat>
            <c:strRef>
              <c:f>'EMF Directive'!$A$2:$A$22</c:f>
              <c:strCache>
                <c:ptCount val="21"/>
                <c:pt idx="0">
                  <c:v>Frequency (Hz)</c:v>
                </c:pt>
                <c:pt idx="1">
                  <c:v>1</c:v>
                </c:pt>
                <c:pt idx="2">
                  <c:v>24</c:v>
                </c:pt>
                <c:pt idx="3">
                  <c:v>25</c:v>
                </c:pt>
                <c:pt idx="4">
                  <c:v>50</c:v>
                </c:pt>
                <c:pt idx="5">
                  <c:v>300</c:v>
                </c:pt>
                <c:pt idx="6">
                  <c:v>600</c:v>
                </c:pt>
                <c:pt idx="7">
                  <c:v>820</c:v>
                </c:pt>
                <c:pt idx="8">
                  <c:v>1640</c:v>
                </c:pt>
                <c:pt idx="9">
                  <c:v>3000</c:v>
                </c:pt>
                <c:pt idx="10">
                  <c:v>100000</c:v>
                </c:pt>
                <c:pt idx="11">
                  <c:v>300000</c:v>
                </c:pt>
                <c:pt idx="12">
                  <c:v>600000</c:v>
                </c:pt>
                <c:pt idx="13">
                  <c:v>1000000</c:v>
                </c:pt>
                <c:pt idx="14">
                  <c:v>3000000</c:v>
                </c:pt>
                <c:pt idx="15">
                  <c:v>10000000</c:v>
                </c:pt>
                <c:pt idx="16">
                  <c:v>30000000</c:v>
                </c:pt>
                <c:pt idx="17">
                  <c:v>300000000</c:v>
                </c:pt>
                <c:pt idx="18">
                  <c:v>400000000</c:v>
                </c:pt>
                <c:pt idx="19">
                  <c:v>2000000000</c:v>
                </c:pt>
                <c:pt idx="20">
                  <c:v>3E+11</c:v>
                </c:pt>
              </c:strCache>
            </c:strRef>
          </c:cat>
          <c:val>
            <c:numRef>
              <c:f>'EMF Directive'!$C$2:$C$22</c:f>
              <c:numCache>
                <c:formatCode>General</c:formatCode>
                <c:ptCount val="21"/>
                <c:pt idx="1">
                  <c:v>20000</c:v>
                </c:pt>
                <c:pt idx="2">
                  <c:v>20000</c:v>
                </c:pt>
                <c:pt idx="3">
                  <c:v>20000</c:v>
                </c:pt>
                <c:pt idx="4">
                  <c:v>20000</c:v>
                </c:pt>
                <c:pt idx="8">
                  <c:v>610</c:v>
                </c:pt>
                <c:pt idx="15">
                  <c:v>610</c:v>
                </c:pt>
              </c:numCache>
            </c:numRef>
          </c:val>
          <c:smooth val="0"/>
        </c:ser>
        <c:ser>
          <c:idx val="2"/>
          <c:order val="2"/>
          <c:tx>
            <c:strRef>
              <c:f>'EMF Directive'!$D$1</c:f>
              <c:strCache>
                <c:ptCount val="1"/>
                <c:pt idx="0">
                  <c:v>EMF Directive ALs 100kHz to 300GHz</c:v>
                </c:pt>
              </c:strCache>
            </c:strRef>
          </c:tx>
          <c:spPr>
            <a:ln w="38100" cap="rnd">
              <a:solidFill>
                <a:schemeClr val="accent3"/>
              </a:solidFill>
              <a:round/>
            </a:ln>
            <a:effectLst/>
          </c:spPr>
          <c:marker>
            <c:symbol val="none"/>
          </c:marker>
          <c:cat>
            <c:strRef>
              <c:f>'EMF Directive'!$A$2:$A$22</c:f>
              <c:strCache>
                <c:ptCount val="21"/>
                <c:pt idx="0">
                  <c:v>Frequency (Hz)</c:v>
                </c:pt>
                <c:pt idx="1">
                  <c:v>1</c:v>
                </c:pt>
                <c:pt idx="2">
                  <c:v>24</c:v>
                </c:pt>
                <c:pt idx="3">
                  <c:v>25</c:v>
                </c:pt>
                <c:pt idx="4">
                  <c:v>50</c:v>
                </c:pt>
                <c:pt idx="5">
                  <c:v>300</c:v>
                </c:pt>
                <c:pt idx="6">
                  <c:v>600</c:v>
                </c:pt>
                <c:pt idx="7">
                  <c:v>820</c:v>
                </c:pt>
                <c:pt idx="8">
                  <c:v>1640</c:v>
                </c:pt>
                <c:pt idx="9">
                  <c:v>3000</c:v>
                </c:pt>
                <c:pt idx="10">
                  <c:v>100000</c:v>
                </c:pt>
                <c:pt idx="11">
                  <c:v>300000</c:v>
                </c:pt>
                <c:pt idx="12">
                  <c:v>600000</c:v>
                </c:pt>
                <c:pt idx="13">
                  <c:v>1000000</c:v>
                </c:pt>
                <c:pt idx="14">
                  <c:v>3000000</c:v>
                </c:pt>
                <c:pt idx="15">
                  <c:v>10000000</c:v>
                </c:pt>
                <c:pt idx="16">
                  <c:v>30000000</c:v>
                </c:pt>
                <c:pt idx="17">
                  <c:v>300000000</c:v>
                </c:pt>
                <c:pt idx="18">
                  <c:v>400000000</c:v>
                </c:pt>
                <c:pt idx="19">
                  <c:v>2000000000</c:v>
                </c:pt>
                <c:pt idx="20">
                  <c:v>3E+11</c:v>
                </c:pt>
              </c:strCache>
            </c:strRef>
          </c:cat>
          <c:val>
            <c:numRef>
              <c:f>'EMF Directive'!$D$2:$D$22</c:f>
              <c:numCache>
                <c:formatCode>General</c:formatCode>
                <c:ptCount val="21"/>
                <c:pt idx="10">
                  <c:v>610</c:v>
                </c:pt>
                <c:pt idx="15">
                  <c:v>61</c:v>
                </c:pt>
                <c:pt idx="18">
                  <c:v>61</c:v>
                </c:pt>
                <c:pt idx="19">
                  <c:v>140</c:v>
                </c:pt>
                <c:pt idx="20">
                  <c:v>140</c:v>
                </c:pt>
              </c:numCache>
            </c:numRef>
          </c:val>
          <c:smooth val="0"/>
        </c:ser>
        <c:dLbls>
          <c:showLegendKey val="0"/>
          <c:showVal val="0"/>
          <c:showCatName val="0"/>
          <c:showSerName val="0"/>
          <c:showPercent val="0"/>
          <c:showBubbleSize val="0"/>
        </c:dLbls>
        <c:smooth val="0"/>
        <c:axId val="208488272"/>
        <c:axId val="208472936"/>
      </c:lineChart>
      <c:catAx>
        <c:axId val="208488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lumMod val="65000"/>
                    <a:lumOff val="35000"/>
                  </a:schemeClr>
                </a:solidFill>
                <a:latin typeface="+mn-lt"/>
                <a:ea typeface="+mn-ea"/>
                <a:cs typeface="+mn-cs"/>
              </a:defRPr>
            </a:pPr>
            <a:endParaRPr lang="en-US"/>
          </a:p>
        </c:txPr>
        <c:crossAx val="208472936"/>
        <c:crosses val="autoZero"/>
        <c:auto val="1"/>
        <c:lblAlgn val="ctr"/>
        <c:lblOffset val="100"/>
        <c:noMultiLvlLbl val="0"/>
      </c:catAx>
      <c:valAx>
        <c:axId val="208472936"/>
        <c:scaling>
          <c:logBase val="10"/>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848827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span"/>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76929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47738" y="4865688"/>
            <a:ext cx="5203825" cy="4306887"/>
          </a:xfrm>
          <a:prstGeom prst="rect">
            <a:avLst/>
          </a:prstGeom>
          <a:noFill/>
          <a:ln w="12700">
            <a:noFill/>
            <a:miter lim="800000"/>
            <a:headEnd/>
            <a:tailEnd/>
          </a:ln>
          <a:effectLst/>
        </p:spPr>
        <p:txBody>
          <a:bodyPr vert="horz" wrap="square" lIns="93917" tIns="46135" rIns="93917" bIns="46135" numCol="1" anchor="t" anchorCtr="0" compatLnSpc="1">
            <a:prstTxWarp prst="textNoShape">
              <a:avLst/>
            </a:prstTxWarp>
          </a:bodyPr>
          <a:lstStyle/>
          <a:p>
            <a:pPr lvl="0"/>
            <a:endParaRPr lang="en-US" noProof="0" smtClean="0"/>
          </a:p>
        </p:txBody>
      </p:sp>
      <p:sp>
        <p:nvSpPr>
          <p:cNvPr id="120835" name="Rectangle 3"/>
          <p:cNvSpPr>
            <a:spLocks noGrp="1" noRot="1" noChangeAspect="1" noChangeArrowheads="1" noTextEdit="1"/>
          </p:cNvSpPr>
          <p:nvPr>
            <p:ph type="sldImg" idx="2"/>
          </p:nvPr>
        </p:nvSpPr>
        <p:spPr bwMode="auto">
          <a:xfrm>
            <a:off x="1001713" y="774700"/>
            <a:ext cx="5095875" cy="38227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3709663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Arial"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Arial"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Arial"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41614996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ln cap="flat"/>
        </p:spPr>
      </p:sp>
      <p:sp>
        <p:nvSpPr>
          <p:cNvPr id="12493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2219873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2"/>
          <p:cNvSpPr>
            <a:spLocks noGrp="1" noRot="1" noChangeAspect="1" noChangeArrowheads="1" noTextEdit="1"/>
          </p:cNvSpPr>
          <p:nvPr>
            <p:ph type="sldImg"/>
          </p:nvPr>
        </p:nvSpPr>
        <p:spPr>
          <a:ln/>
        </p:spPr>
      </p:sp>
      <p:sp>
        <p:nvSpPr>
          <p:cNvPr id="497667"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205009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2"/>
          <p:cNvSpPr>
            <a:spLocks noGrp="1" noRot="1" noChangeAspect="1" noChangeArrowheads="1" noTextEdit="1"/>
          </p:cNvSpPr>
          <p:nvPr>
            <p:ph type="sldImg"/>
          </p:nvPr>
        </p:nvSpPr>
        <p:spPr>
          <a:ln/>
        </p:spPr>
      </p:sp>
      <p:sp>
        <p:nvSpPr>
          <p:cNvPr id="497667"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9928142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2"/>
          <p:cNvSpPr>
            <a:spLocks noGrp="1" noRot="1" noChangeAspect="1" noChangeArrowheads="1" noTextEdit="1"/>
          </p:cNvSpPr>
          <p:nvPr>
            <p:ph type="sldImg"/>
          </p:nvPr>
        </p:nvSpPr>
        <p:spPr>
          <a:ln/>
        </p:spPr>
      </p:sp>
      <p:sp>
        <p:nvSpPr>
          <p:cNvPr id="497667"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5452427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ln cap="flat"/>
        </p:spPr>
      </p:sp>
      <p:sp>
        <p:nvSpPr>
          <p:cNvPr id="12493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1445737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0520002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5004749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1842773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6179984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851642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2"/>
          <p:cNvSpPr>
            <a:spLocks noGrp="1" noRot="1" noChangeAspect="1" noChangeArrowheads="1" noTextEdit="1"/>
          </p:cNvSpPr>
          <p:nvPr>
            <p:ph type="sldImg"/>
          </p:nvPr>
        </p:nvSpPr>
        <p:spPr>
          <a:ln/>
        </p:spPr>
      </p:sp>
      <p:sp>
        <p:nvSpPr>
          <p:cNvPr id="497667"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587318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9759504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0498365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7336841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ln cap="flat"/>
        </p:spPr>
      </p:sp>
      <p:sp>
        <p:nvSpPr>
          <p:cNvPr id="12493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0443381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2"/>
          <p:cNvSpPr>
            <a:spLocks noGrp="1" noRot="1" noChangeAspect="1" noChangeArrowheads="1" noTextEdit="1"/>
          </p:cNvSpPr>
          <p:nvPr>
            <p:ph type="sldImg"/>
          </p:nvPr>
        </p:nvSpPr>
        <p:spPr>
          <a:ln/>
        </p:spPr>
      </p:sp>
      <p:sp>
        <p:nvSpPr>
          <p:cNvPr id="497667"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1422144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2"/>
          <p:cNvSpPr>
            <a:spLocks noGrp="1" noRot="1" noChangeAspect="1" noChangeArrowheads="1" noTextEdit="1"/>
          </p:cNvSpPr>
          <p:nvPr>
            <p:ph type="sldImg"/>
          </p:nvPr>
        </p:nvSpPr>
        <p:spPr>
          <a:ln/>
        </p:spPr>
      </p:sp>
      <p:sp>
        <p:nvSpPr>
          <p:cNvPr id="497667"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3361301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2"/>
          <p:cNvSpPr>
            <a:spLocks noGrp="1" noRot="1" noChangeAspect="1" noChangeArrowheads="1" noTextEdit="1"/>
          </p:cNvSpPr>
          <p:nvPr>
            <p:ph type="sldImg"/>
          </p:nvPr>
        </p:nvSpPr>
        <p:spPr>
          <a:ln/>
        </p:spPr>
      </p:sp>
      <p:sp>
        <p:nvSpPr>
          <p:cNvPr id="497667"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0362491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2"/>
          <p:cNvSpPr>
            <a:spLocks noGrp="1" noRot="1" noChangeAspect="1" noChangeArrowheads="1" noTextEdit="1"/>
          </p:cNvSpPr>
          <p:nvPr>
            <p:ph type="sldImg"/>
          </p:nvPr>
        </p:nvSpPr>
        <p:spPr>
          <a:ln/>
        </p:spPr>
      </p:sp>
      <p:sp>
        <p:nvSpPr>
          <p:cNvPr id="497667"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6367601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2"/>
          <p:cNvSpPr>
            <a:spLocks noGrp="1" noRot="1" noChangeAspect="1" noChangeArrowheads="1" noTextEdit="1"/>
          </p:cNvSpPr>
          <p:nvPr>
            <p:ph type="sldImg"/>
          </p:nvPr>
        </p:nvSpPr>
        <p:spPr>
          <a:ln/>
        </p:spPr>
      </p:sp>
      <p:sp>
        <p:nvSpPr>
          <p:cNvPr id="497667" name="Rectangle 3"/>
          <p:cNvSpPr>
            <a:spLocks noGrp="1" noChangeArrowheads="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dirty="0"/>
          </a:p>
        </p:txBody>
      </p:sp>
    </p:spTree>
    <p:extLst>
      <p:ext uri="{BB962C8B-B14F-4D97-AF65-F5344CB8AC3E}">
        <p14:creationId xmlns:p14="http://schemas.microsoft.com/office/powerpoint/2010/main" val="9556860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ln cap="flat"/>
        </p:spPr>
      </p:sp>
      <p:sp>
        <p:nvSpPr>
          <p:cNvPr id="12493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681748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2"/>
          <p:cNvSpPr>
            <a:spLocks noGrp="1" noRot="1" noChangeAspect="1" noChangeArrowheads="1" noTextEdit="1"/>
          </p:cNvSpPr>
          <p:nvPr>
            <p:ph type="sldImg"/>
          </p:nvPr>
        </p:nvSpPr>
        <p:spPr>
          <a:ln/>
        </p:spPr>
      </p:sp>
      <p:sp>
        <p:nvSpPr>
          <p:cNvPr id="497667"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7238525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2"/>
          <p:cNvSpPr>
            <a:spLocks noGrp="1" noRot="1" noChangeAspect="1" noChangeArrowheads="1" noTextEdit="1"/>
          </p:cNvSpPr>
          <p:nvPr>
            <p:ph type="sldImg"/>
          </p:nvPr>
        </p:nvSpPr>
        <p:spPr>
          <a:ln/>
        </p:spPr>
      </p:sp>
      <p:sp>
        <p:nvSpPr>
          <p:cNvPr id="497667"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3495753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2"/>
          <p:cNvSpPr>
            <a:spLocks noGrp="1" noRot="1" noChangeAspect="1" noChangeArrowheads="1" noTextEdit="1"/>
          </p:cNvSpPr>
          <p:nvPr>
            <p:ph type="sldImg"/>
          </p:nvPr>
        </p:nvSpPr>
        <p:spPr>
          <a:ln/>
        </p:spPr>
      </p:sp>
      <p:sp>
        <p:nvSpPr>
          <p:cNvPr id="497667" name="Rectangle 3"/>
          <p:cNvSpPr>
            <a:spLocks noGrp="1" noChangeArrowheads="1"/>
          </p:cNvSpPr>
          <p:nvPr>
            <p:ph type="body" idx="1"/>
          </p:nvPr>
        </p:nvSpPr>
        <p:spPr/>
        <p:txBody>
          <a:bodyPr/>
          <a:lstStyle/>
          <a:p>
            <a:r>
              <a:rPr lang="en-GB" sz="1200" dirty="0" smtClean="0">
                <a:solidFill>
                  <a:prstClr val="black"/>
                </a:solidFill>
                <a:latin typeface="Calibri"/>
              </a:rPr>
              <a:t>.</a:t>
            </a:r>
            <a:endParaRPr lang="en-US" altLang="en-US" dirty="0"/>
          </a:p>
        </p:txBody>
      </p:sp>
    </p:spTree>
    <p:extLst>
      <p:ext uri="{BB962C8B-B14F-4D97-AF65-F5344CB8AC3E}">
        <p14:creationId xmlns:p14="http://schemas.microsoft.com/office/powerpoint/2010/main" val="21225523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2"/>
          <p:cNvSpPr>
            <a:spLocks noGrp="1" noRot="1" noChangeAspect="1" noChangeArrowheads="1" noTextEdit="1"/>
          </p:cNvSpPr>
          <p:nvPr>
            <p:ph type="sldImg"/>
          </p:nvPr>
        </p:nvSpPr>
        <p:spPr>
          <a:ln/>
        </p:spPr>
      </p:sp>
      <p:sp>
        <p:nvSpPr>
          <p:cNvPr id="497667"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5478807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32597191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2"/>
          <p:cNvSpPr>
            <a:spLocks noGrp="1" noRot="1" noChangeAspect="1" noChangeArrowheads="1" noTextEdit="1"/>
          </p:cNvSpPr>
          <p:nvPr>
            <p:ph type="sldImg"/>
          </p:nvPr>
        </p:nvSpPr>
        <p:spPr>
          <a:ln/>
        </p:spPr>
      </p:sp>
      <p:sp>
        <p:nvSpPr>
          <p:cNvPr id="497667"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427159833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ln cap="flat"/>
        </p:spPr>
      </p:sp>
      <p:sp>
        <p:nvSpPr>
          <p:cNvPr id="12493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2136519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Tree>
    <p:extLst>
      <p:ext uri="{BB962C8B-B14F-4D97-AF65-F5344CB8AC3E}">
        <p14:creationId xmlns:p14="http://schemas.microsoft.com/office/powerpoint/2010/main" val="157190771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770759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2"/>
          <p:cNvSpPr>
            <a:spLocks noGrp="1" noRot="1" noChangeAspect="1" noChangeArrowheads="1" noTextEdit="1"/>
          </p:cNvSpPr>
          <p:nvPr>
            <p:ph type="sldImg"/>
          </p:nvPr>
        </p:nvSpPr>
        <p:spPr>
          <a:ln/>
        </p:spPr>
      </p:sp>
      <p:sp>
        <p:nvSpPr>
          <p:cNvPr id="497667"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601587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49048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ln cap="flat"/>
        </p:spPr>
      </p:sp>
      <p:sp>
        <p:nvSpPr>
          <p:cNvPr id="12493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0383500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31228049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8001539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83604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7658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879645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1540627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457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57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Placeholder 5"/>
          <p:cNvSpPr>
            <a:spLocks noGrp="1"/>
          </p:cNvSpPr>
          <p:nvPr>
            <p:ph sz="quarter" idx="4"/>
          </p:nvPr>
        </p:nvSpPr>
        <p:spPr>
          <a:xfrm>
            <a:off x="4648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829851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9127585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4179423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8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2641577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39023825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LM_logo_RGB.jpg"/>
          <p:cNvPicPr>
            <a:picLocks noChangeAspect="1"/>
          </p:cNvPicPr>
          <p:nvPr userDrawn="1"/>
        </p:nvPicPr>
        <p:blipFill>
          <a:blip r:embed="rId2" cstate="print">
            <a:clrChange>
              <a:clrFrom>
                <a:srgbClr val="FFFFFF"/>
              </a:clrFrom>
              <a:clrTo>
                <a:srgbClr val="FFFFFF">
                  <a:alpha val="0"/>
                </a:srgbClr>
              </a:clrTo>
            </a:clrChange>
          </a:blip>
          <a:srcRect l="7201" t="21257" r="7797" b="23296"/>
          <a:stretch>
            <a:fillRect/>
          </a:stretch>
        </p:blipFill>
        <p:spPr bwMode="auto">
          <a:xfrm>
            <a:off x="6183313" y="6027738"/>
            <a:ext cx="2743200" cy="655637"/>
          </a:xfrm>
          <a:prstGeom prst="rect">
            <a:avLst/>
          </a:prstGeom>
          <a:noFill/>
          <a:ln w="9525">
            <a:noFill/>
            <a:miter lim="800000"/>
            <a:headEnd/>
            <a:tailEnd/>
          </a:ln>
        </p:spPr>
      </p:pic>
    </p:spTree>
    <p:extLst>
      <p:ext uri="{BB962C8B-B14F-4D97-AF65-F5344CB8AC3E}">
        <p14:creationId xmlns:p14="http://schemas.microsoft.com/office/powerpoint/2010/main" val="39151882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16567495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3625448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5383786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18424943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28856636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17988085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811566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36417351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40371857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402545027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35080778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85579884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LM_logo_RGB.jpg"/>
          <p:cNvPicPr>
            <a:picLocks noChangeAspect="1"/>
          </p:cNvPicPr>
          <p:nvPr userDrawn="1"/>
        </p:nvPicPr>
        <p:blipFill>
          <a:blip r:embed="rId2" cstate="print">
            <a:clrChange>
              <a:clrFrom>
                <a:srgbClr val="FFFFFF"/>
              </a:clrFrom>
              <a:clrTo>
                <a:srgbClr val="FFFFFF">
                  <a:alpha val="0"/>
                </a:srgbClr>
              </a:clrTo>
            </a:clrChange>
          </a:blip>
          <a:srcRect l="7201" t="21257" r="7797" b="23296"/>
          <a:stretch>
            <a:fillRect/>
          </a:stretch>
        </p:blipFill>
        <p:spPr bwMode="auto">
          <a:xfrm>
            <a:off x="6183313" y="6027738"/>
            <a:ext cx="2743200" cy="655637"/>
          </a:xfrm>
          <a:prstGeom prst="rect">
            <a:avLst/>
          </a:prstGeom>
          <a:noFill/>
          <a:ln w="9525">
            <a:noFill/>
            <a:miter lim="800000"/>
            <a:headEnd/>
            <a:tailEnd/>
          </a:ln>
        </p:spPr>
      </p:pic>
    </p:spTree>
    <p:extLst>
      <p:ext uri="{BB962C8B-B14F-4D97-AF65-F5344CB8AC3E}">
        <p14:creationId xmlns:p14="http://schemas.microsoft.com/office/powerpoint/2010/main" val="1709066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963721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smtClean="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smtClean="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8897737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smtClean="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smtClean="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25789001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smtClean="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smtClean="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190581364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smtClean="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smtClean="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405763643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smtClean="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smtClean="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280308261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smtClean="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smtClean="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352697818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smtClean="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smtClean="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122266374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smtClean="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smtClean="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280114166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smtClean="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smtClean="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273956309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smtClean="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smtClean="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448620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49261165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335214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LM_logo_RGB.jpg"/>
          <p:cNvPicPr>
            <a:picLocks noChangeAspect="1"/>
          </p:cNvPicPr>
          <p:nvPr userDrawn="1"/>
        </p:nvPicPr>
        <p:blipFill>
          <a:blip r:embed="rId2" cstate="print">
            <a:clrChange>
              <a:clrFrom>
                <a:srgbClr val="FFFFFF"/>
              </a:clrFrom>
              <a:clrTo>
                <a:srgbClr val="FFFFFF">
                  <a:alpha val="0"/>
                </a:srgbClr>
              </a:clrTo>
            </a:clrChange>
          </a:blip>
          <a:srcRect l="7201" t="21257" r="7797" b="23296"/>
          <a:stretch>
            <a:fillRect/>
          </a:stretch>
        </p:blipFill>
        <p:spPr bwMode="auto">
          <a:xfrm>
            <a:off x="6183313" y="6027738"/>
            <a:ext cx="2743200" cy="655637"/>
          </a:xfrm>
          <a:prstGeom prst="rect">
            <a:avLst/>
          </a:prstGeom>
          <a:noFill/>
          <a:ln w="9525">
            <a:noFill/>
            <a:miter lim="800000"/>
            <a:headEnd/>
            <a:tailEnd/>
          </a:ln>
        </p:spPr>
      </p:pic>
    </p:spTree>
    <p:extLst>
      <p:ext uri="{BB962C8B-B14F-4D97-AF65-F5344CB8AC3E}">
        <p14:creationId xmlns:p14="http://schemas.microsoft.com/office/powerpoint/2010/main" val="294778522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smtClean="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smtClean="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27235888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smtClean="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smtClean="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140652277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smtClean="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smtClean="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126322639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smtClean="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smtClean="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112897753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smtClean="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smtClean="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878093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smtClean="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smtClean="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218000256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smtClean="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smtClean="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307145082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smtClean="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smtClean="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506067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60742839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smtClean="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smtClean="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409901451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smtClean="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smtClean="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328056787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576132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LM_logo_RGB.jpg"/>
          <p:cNvPicPr>
            <a:picLocks noChangeAspect="1"/>
          </p:cNvPicPr>
          <p:nvPr userDrawn="1"/>
        </p:nvPicPr>
        <p:blipFill>
          <a:blip r:embed="rId2" cstate="print">
            <a:clrChange>
              <a:clrFrom>
                <a:srgbClr val="FFFFFF"/>
              </a:clrFrom>
              <a:clrTo>
                <a:srgbClr val="FFFFFF">
                  <a:alpha val="0"/>
                </a:srgbClr>
              </a:clrTo>
            </a:clrChange>
          </a:blip>
          <a:srcRect l="7201" t="21257" r="7797" b="23296"/>
          <a:stretch>
            <a:fillRect/>
          </a:stretch>
        </p:blipFill>
        <p:spPr bwMode="auto">
          <a:xfrm>
            <a:off x="6183313" y="6027738"/>
            <a:ext cx="2743200" cy="655637"/>
          </a:xfrm>
          <a:prstGeom prst="rect">
            <a:avLst/>
          </a:prstGeom>
          <a:noFill/>
          <a:ln w="9525">
            <a:noFill/>
            <a:miter lim="800000"/>
            <a:headEnd/>
            <a:tailEnd/>
          </a:ln>
        </p:spPr>
      </p:pic>
    </p:spTree>
    <p:extLst>
      <p:ext uri="{BB962C8B-B14F-4D97-AF65-F5344CB8AC3E}">
        <p14:creationId xmlns:p14="http://schemas.microsoft.com/office/powerpoint/2010/main" val="255369219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smtClean="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smtClean="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240175075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smtClean="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smtClean="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11956081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smtClean="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smtClean="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373049953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smtClean="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smtClean="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316661584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smtClean="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smtClean="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50968322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smtClean="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smtClean="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924851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11574549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smtClean="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smtClean="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342522761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smtClean="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smtClean="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301460672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smtClean="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smtClean="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28634733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smtClean="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smtClean="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99388677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60071719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LM_logo_RGB.jpg"/>
          <p:cNvPicPr>
            <a:picLocks noChangeAspect="1"/>
          </p:cNvPicPr>
          <p:nvPr userDrawn="1"/>
        </p:nvPicPr>
        <p:blipFill>
          <a:blip r:embed="rId2" cstate="print">
            <a:clrChange>
              <a:clrFrom>
                <a:srgbClr val="FFFFFF"/>
              </a:clrFrom>
              <a:clrTo>
                <a:srgbClr val="FFFFFF">
                  <a:alpha val="0"/>
                </a:srgbClr>
              </a:clrTo>
            </a:clrChange>
          </a:blip>
          <a:srcRect l="7201" t="21257" r="7797" b="23296"/>
          <a:stretch>
            <a:fillRect/>
          </a:stretch>
        </p:blipFill>
        <p:spPr bwMode="auto">
          <a:xfrm>
            <a:off x="6183313" y="6027738"/>
            <a:ext cx="2743200" cy="655637"/>
          </a:xfrm>
          <a:prstGeom prst="rect">
            <a:avLst/>
          </a:prstGeom>
          <a:noFill/>
          <a:ln w="9525">
            <a:noFill/>
            <a:miter lim="800000"/>
            <a:headEnd/>
            <a:tailEnd/>
          </a:ln>
        </p:spPr>
      </p:pic>
    </p:spTree>
    <p:extLst>
      <p:ext uri="{BB962C8B-B14F-4D97-AF65-F5344CB8AC3E}">
        <p14:creationId xmlns:p14="http://schemas.microsoft.com/office/powerpoint/2010/main" val="308671043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smtClean="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smtClean="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57906576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smtClean="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smtClean="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269174313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smtClean="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smtClean="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18232607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smtClean="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smtClean="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1638049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329335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smtClean="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smtClean="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153296467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smtClean="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smtClean="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273180581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smtClean="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smtClean="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96724510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smtClean="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smtClean="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36502856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smtClean="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smtClean="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114187766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eaLnBrk="1" fontAlgn="auto" hangingPunct="1">
              <a:spcBef>
                <a:spcPts val="0"/>
              </a:spcBef>
              <a:spcAft>
                <a:spcPts val="0"/>
              </a:spcAft>
            </a:pPr>
            <a:fld id="{B00840AF-29DB-4104-A30B-4DFF021C8CAA}" type="datetimeFigureOut">
              <a:rPr lang="en-GB" sz="1800" smtClean="0">
                <a:solidFill>
                  <a:prstClr val="black"/>
                </a:solidFill>
                <a:latin typeface="Calibri"/>
              </a:rPr>
              <a:pPr eaLnBrk="1" fontAlgn="auto" hangingPunct="1">
                <a:spcBef>
                  <a:spcPts val="0"/>
                </a:spcBef>
                <a:spcAft>
                  <a:spcPts val="0"/>
                </a:spcAft>
              </a:pPr>
              <a:t>16/10/2015</a:t>
            </a:fld>
            <a:endParaRPr lang="en-GB" sz="1800">
              <a:solidFill>
                <a:prstClr val="black"/>
              </a:solidFill>
              <a:latin typeface="Calibri"/>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eaLnBrk="1" fontAlgn="auto" hangingPunct="1">
              <a:spcBef>
                <a:spcPts val="0"/>
              </a:spcBef>
              <a:spcAft>
                <a:spcPts val="0"/>
              </a:spcAft>
            </a:pPr>
            <a:endParaRPr lang="en-GB" sz="1800">
              <a:solidFill>
                <a:prstClr val="black"/>
              </a:solidFill>
              <a:latin typeface="Calibri"/>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eaLnBrk="1" fontAlgn="auto" hangingPunct="1">
              <a:spcBef>
                <a:spcPts val="0"/>
              </a:spcBef>
              <a:spcAft>
                <a:spcPts val="0"/>
              </a:spcAft>
            </a:pPr>
            <a:fld id="{17646B7A-2439-42E7-970E-86D350227426}" type="slidenum">
              <a:rPr lang="en-GB" sz="1800" smtClean="0">
                <a:solidFill>
                  <a:prstClr val="black"/>
                </a:solidFill>
                <a:latin typeface="Calibri"/>
              </a:rPr>
              <a:pPr eaLnBrk="1" fontAlgn="auto" hangingPunct="1">
                <a:spcBef>
                  <a:spcPts val="0"/>
                </a:spcBef>
                <a:spcAft>
                  <a:spcPts val="0"/>
                </a:spcAft>
              </a:pPr>
              <a:t>‹#›</a:t>
            </a:fld>
            <a:endParaRPr lang="en-GB" sz="1800">
              <a:solidFill>
                <a:prstClr val="black"/>
              </a:solidFill>
              <a:latin typeface="Calibri"/>
            </a:endParaRPr>
          </a:p>
        </p:txBody>
      </p:sp>
    </p:spTree>
    <p:extLst>
      <p:ext uri="{BB962C8B-B14F-4D97-AF65-F5344CB8AC3E}">
        <p14:creationId xmlns:p14="http://schemas.microsoft.com/office/powerpoint/2010/main" val="194503394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0722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00914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42627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theme" Target="../theme/theme3.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13" Type="http://schemas.openxmlformats.org/officeDocument/2006/relationships/theme" Target="../theme/theme4.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slideLayout" Target="../slideLayouts/slideLayout52.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 Id="rId14" Type="http://schemas.openxmlformats.org/officeDocument/2006/relationships/image" Target="../media/image1.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0.xml"/><Relationship Id="rId13" Type="http://schemas.openxmlformats.org/officeDocument/2006/relationships/theme" Target="../theme/theme5.xml"/><Relationship Id="rId3" Type="http://schemas.openxmlformats.org/officeDocument/2006/relationships/slideLayout" Target="../slideLayouts/slideLayout55.xml"/><Relationship Id="rId7" Type="http://schemas.openxmlformats.org/officeDocument/2006/relationships/slideLayout" Target="../slideLayouts/slideLayout59.xml"/><Relationship Id="rId12" Type="http://schemas.openxmlformats.org/officeDocument/2006/relationships/slideLayout" Target="../slideLayouts/slideLayout64.xml"/><Relationship Id="rId2" Type="http://schemas.openxmlformats.org/officeDocument/2006/relationships/slideLayout" Target="../slideLayouts/slideLayout54.xml"/><Relationship Id="rId1" Type="http://schemas.openxmlformats.org/officeDocument/2006/relationships/slideLayout" Target="../slideLayouts/slideLayout53.xml"/><Relationship Id="rId6" Type="http://schemas.openxmlformats.org/officeDocument/2006/relationships/slideLayout" Target="../slideLayouts/slideLayout58.xml"/><Relationship Id="rId11" Type="http://schemas.openxmlformats.org/officeDocument/2006/relationships/slideLayout" Target="../slideLayouts/slideLayout63.xml"/><Relationship Id="rId5" Type="http://schemas.openxmlformats.org/officeDocument/2006/relationships/slideLayout" Target="../slideLayouts/slideLayout57.xml"/><Relationship Id="rId10" Type="http://schemas.openxmlformats.org/officeDocument/2006/relationships/slideLayout" Target="../slideLayouts/slideLayout62.xml"/><Relationship Id="rId4" Type="http://schemas.openxmlformats.org/officeDocument/2006/relationships/slideLayout" Target="../slideLayouts/slideLayout56.xml"/><Relationship Id="rId9" Type="http://schemas.openxmlformats.org/officeDocument/2006/relationships/slideLayout" Target="../slideLayouts/slideLayout61.xml"/><Relationship Id="rId14" Type="http://schemas.openxmlformats.org/officeDocument/2006/relationships/image" Target="../media/image1.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2.xml"/><Relationship Id="rId13" Type="http://schemas.openxmlformats.org/officeDocument/2006/relationships/theme" Target="../theme/theme6.xml"/><Relationship Id="rId3" Type="http://schemas.openxmlformats.org/officeDocument/2006/relationships/slideLayout" Target="../slideLayouts/slideLayout67.xml"/><Relationship Id="rId7" Type="http://schemas.openxmlformats.org/officeDocument/2006/relationships/slideLayout" Target="../slideLayouts/slideLayout71.xml"/><Relationship Id="rId12" Type="http://schemas.openxmlformats.org/officeDocument/2006/relationships/slideLayout" Target="../slideLayouts/slideLayout76.xml"/><Relationship Id="rId2" Type="http://schemas.openxmlformats.org/officeDocument/2006/relationships/slideLayout" Target="../slideLayouts/slideLayout66.xml"/><Relationship Id="rId1" Type="http://schemas.openxmlformats.org/officeDocument/2006/relationships/slideLayout" Target="../slideLayouts/slideLayout65.xml"/><Relationship Id="rId6" Type="http://schemas.openxmlformats.org/officeDocument/2006/relationships/slideLayout" Target="../slideLayouts/slideLayout70.xml"/><Relationship Id="rId11" Type="http://schemas.openxmlformats.org/officeDocument/2006/relationships/slideLayout" Target="../slideLayouts/slideLayout75.xml"/><Relationship Id="rId5" Type="http://schemas.openxmlformats.org/officeDocument/2006/relationships/slideLayout" Target="../slideLayouts/slideLayout69.xml"/><Relationship Id="rId10" Type="http://schemas.openxmlformats.org/officeDocument/2006/relationships/slideLayout" Target="../slideLayouts/slideLayout74.xml"/><Relationship Id="rId4" Type="http://schemas.openxmlformats.org/officeDocument/2006/relationships/slideLayout" Target="../slideLayouts/slideLayout68.xml"/><Relationship Id="rId9" Type="http://schemas.openxmlformats.org/officeDocument/2006/relationships/slideLayout" Target="../slideLayouts/slideLayout73.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8194" name="Picture 4" descr="LM_logo_RGB.jpg"/>
          <p:cNvPicPr>
            <a:picLocks noChangeAspect="1"/>
          </p:cNvPicPr>
          <p:nvPr userDrawn="1"/>
        </p:nvPicPr>
        <p:blipFill>
          <a:blip r:embed="rId18" cstate="print">
            <a:clrChange>
              <a:clrFrom>
                <a:srgbClr val="FFFFFF"/>
              </a:clrFrom>
              <a:clrTo>
                <a:srgbClr val="FFFFFF">
                  <a:alpha val="0"/>
                </a:srgbClr>
              </a:clrTo>
            </a:clrChange>
            <a:extLst>
              <a:ext uri="{28A0092B-C50C-407E-A947-70E740481C1C}">
                <a14:useLocalDpi xmlns:a14="http://schemas.microsoft.com/office/drawing/2010/main" val="0"/>
              </a:ext>
            </a:extLst>
          </a:blip>
          <a:srcRect l="7201" t="21257" r="7797" b="23296"/>
          <a:stretch>
            <a:fillRect/>
          </a:stretch>
        </p:blipFill>
        <p:spPr bwMode="auto">
          <a:xfrm>
            <a:off x="6183313" y="6027738"/>
            <a:ext cx="2743200" cy="65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5" r:id="rId16"/>
  </p:sldLayoutIdLst>
  <p:txStyles>
    <p:titleStyle>
      <a:lvl1pPr algn="l" rtl="0" eaLnBrk="0" fontAlgn="base" hangingPunct="0">
        <a:spcBef>
          <a:spcPct val="0"/>
        </a:spcBef>
        <a:spcAft>
          <a:spcPct val="0"/>
        </a:spcAft>
        <a:defRPr sz="4400" i="1">
          <a:solidFill>
            <a:schemeClr val="tx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4400" i="1">
          <a:solidFill>
            <a:schemeClr val="tx2"/>
          </a:solidFill>
          <a:effectLst>
            <a:outerShdw blurRad="38100" dist="38100" dir="2700000" algn="tl">
              <a:srgbClr val="C0C0C0"/>
            </a:outerShdw>
          </a:effectLst>
          <a:latin typeface="Book Antiqua" pitchFamily="18" charset="0"/>
        </a:defRPr>
      </a:lvl2pPr>
      <a:lvl3pPr algn="l" rtl="0" eaLnBrk="0" fontAlgn="base" hangingPunct="0">
        <a:spcBef>
          <a:spcPct val="0"/>
        </a:spcBef>
        <a:spcAft>
          <a:spcPct val="0"/>
        </a:spcAft>
        <a:defRPr sz="4400" i="1">
          <a:solidFill>
            <a:schemeClr val="tx2"/>
          </a:solidFill>
          <a:effectLst>
            <a:outerShdw blurRad="38100" dist="38100" dir="2700000" algn="tl">
              <a:srgbClr val="C0C0C0"/>
            </a:outerShdw>
          </a:effectLst>
          <a:latin typeface="Book Antiqua" pitchFamily="18" charset="0"/>
        </a:defRPr>
      </a:lvl3pPr>
      <a:lvl4pPr algn="l" rtl="0" eaLnBrk="0" fontAlgn="base" hangingPunct="0">
        <a:spcBef>
          <a:spcPct val="0"/>
        </a:spcBef>
        <a:spcAft>
          <a:spcPct val="0"/>
        </a:spcAft>
        <a:defRPr sz="4400" i="1">
          <a:solidFill>
            <a:schemeClr val="tx2"/>
          </a:solidFill>
          <a:effectLst>
            <a:outerShdw blurRad="38100" dist="38100" dir="2700000" algn="tl">
              <a:srgbClr val="C0C0C0"/>
            </a:outerShdw>
          </a:effectLst>
          <a:latin typeface="Book Antiqua" pitchFamily="18" charset="0"/>
        </a:defRPr>
      </a:lvl4pPr>
      <a:lvl5pPr algn="l" rtl="0" eaLnBrk="0" fontAlgn="base" hangingPunct="0">
        <a:spcBef>
          <a:spcPct val="0"/>
        </a:spcBef>
        <a:spcAft>
          <a:spcPct val="0"/>
        </a:spcAft>
        <a:defRPr sz="4400" i="1">
          <a:solidFill>
            <a:schemeClr val="tx2"/>
          </a:solidFill>
          <a:effectLst>
            <a:outerShdw blurRad="38100" dist="38100" dir="2700000" algn="tl">
              <a:srgbClr val="C0C0C0"/>
            </a:outerShdw>
          </a:effectLst>
          <a:latin typeface="Book Antiqua" pitchFamily="18" charset="0"/>
        </a:defRPr>
      </a:lvl5pPr>
      <a:lvl6pPr marL="457200" algn="l" rtl="0" eaLnBrk="0" fontAlgn="base" hangingPunct="0">
        <a:spcBef>
          <a:spcPct val="0"/>
        </a:spcBef>
        <a:spcAft>
          <a:spcPct val="0"/>
        </a:spcAft>
        <a:defRPr sz="4400" i="1">
          <a:solidFill>
            <a:schemeClr val="tx2"/>
          </a:solidFill>
          <a:effectLst>
            <a:outerShdw blurRad="38100" dist="38100" dir="2700000" algn="tl">
              <a:srgbClr val="C0C0C0"/>
            </a:outerShdw>
          </a:effectLst>
          <a:latin typeface="Book Antiqua" pitchFamily="18" charset="0"/>
        </a:defRPr>
      </a:lvl6pPr>
      <a:lvl7pPr marL="914400" algn="l" rtl="0" eaLnBrk="0" fontAlgn="base" hangingPunct="0">
        <a:spcBef>
          <a:spcPct val="0"/>
        </a:spcBef>
        <a:spcAft>
          <a:spcPct val="0"/>
        </a:spcAft>
        <a:defRPr sz="4400" i="1">
          <a:solidFill>
            <a:schemeClr val="tx2"/>
          </a:solidFill>
          <a:effectLst>
            <a:outerShdw blurRad="38100" dist="38100" dir="2700000" algn="tl">
              <a:srgbClr val="C0C0C0"/>
            </a:outerShdw>
          </a:effectLst>
          <a:latin typeface="Book Antiqua" pitchFamily="18" charset="0"/>
        </a:defRPr>
      </a:lvl7pPr>
      <a:lvl8pPr marL="1371600" algn="l" rtl="0" eaLnBrk="0" fontAlgn="base" hangingPunct="0">
        <a:spcBef>
          <a:spcPct val="0"/>
        </a:spcBef>
        <a:spcAft>
          <a:spcPct val="0"/>
        </a:spcAft>
        <a:defRPr sz="4400" i="1">
          <a:solidFill>
            <a:schemeClr val="tx2"/>
          </a:solidFill>
          <a:effectLst>
            <a:outerShdw blurRad="38100" dist="38100" dir="2700000" algn="tl">
              <a:srgbClr val="C0C0C0"/>
            </a:outerShdw>
          </a:effectLst>
          <a:latin typeface="Book Antiqua" pitchFamily="18" charset="0"/>
        </a:defRPr>
      </a:lvl8pPr>
      <a:lvl9pPr marL="1828800" algn="l" rtl="0" eaLnBrk="0" fontAlgn="base" hangingPunct="0">
        <a:spcBef>
          <a:spcPct val="0"/>
        </a:spcBef>
        <a:spcAft>
          <a:spcPct val="0"/>
        </a:spcAft>
        <a:defRPr sz="4400" i="1">
          <a:solidFill>
            <a:schemeClr val="tx2"/>
          </a:solidFill>
          <a:effectLst>
            <a:outerShdw blurRad="38100" dist="38100" dir="2700000" algn="tl">
              <a:srgbClr val="C0C0C0"/>
            </a:outerShdw>
          </a:effectLst>
          <a:latin typeface="Book Antiqua"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v"/>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accent1"/>
        </a:buClr>
        <a:buSzPct val="100000"/>
        <a:buChar char="–"/>
        <a:defRPr sz="28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tx2"/>
        </a:buClr>
        <a:buSzPct val="63000"/>
        <a:buFont typeface="Monotype Sorts" pitchFamily="2" charset="2"/>
        <a:buChar char="u"/>
        <a:defRPr sz="24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accent2"/>
        </a:buClr>
        <a:buSzPct val="100000"/>
        <a:buChar char="–"/>
        <a:defRPr sz="2000">
          <a:solidFill>
            <a:schemeClr val="tx1"/>
          </a:solidFill>
          <a:effectLst>
            <a:outerShdw blurRad="38100" dist="38100" dir="2700000" algn="tl">
              <a:srgbClr val="C0C0C0"/>
            </a:outerShdw>
          </a:effectLst>
          <a:latin typeface="+mn-lt"/>
        </a:defRPr>
      </a:lvl5pPr>
      <a:lvl6pPr marL="2514600" indent="-228600" algn="l" rtl="0" eaLnBrk="0" fontAlgn="base" hangingPunct="0">
        <a:spcBef>
          <a:spcPct val="20000"/>
        </a:spcBef>
        <a:spcAft>
          <a:spcPct val="0"/>
        </a:spcAft>
        <a:buClr>
          <a:schemeClr val="accent2"/>
        </a:buClr>
        <a:buSzPct val="100000"/>
        <a:buChar char="–"/>
        <a:defRPr sz="2000">
          <a:solidFill>
            <a:schemeClr val="tx1"/>
          </a:solidFill>
          <a:effectLst>
            <a:outerShdw blurRad="38100" dist="38100" dir="2700000" algn="tl">
              <a:srgbClr val="C0C0C0"/>
            </a:outerShdw>
          </a:effectLst>
          <a:latin typeface="+mn-lt"/>
        </a:defRPr>
      </a:lvl6pPr>
      <a:lvl7pPr marL="2971800" indent="-228600" algn="l" rtl="0" eaLnBrk="0" fontAlgn="base" hangingPunct="0">
        <a:spcBef>
          <a:spcPct val="20000"/>
        </a:spcBef>
        <a:spcAft>
          <a:spcPct val="0"/>
        </a:spcAft>
        <a:buClr>
          <a:schemeClr val="accent2"/>
        </a:buClr>
        <a:buSzPct val="100000"/>
        <a:buChar char="–"/>
        <a:defRPr sz="2000">
          <a:solidFill>
            <a:schemeClr val="tx1"/>
          </a:solidFill>
          <a:effectLst>
            <a:outerShdw blurRad="38100" dist="38100" dir="2700000" algn="tl">
              <a:srgbClr val="C0C0C0"/>
            </a:outerShdw>
          </a:effectLst>
          <a:latin typeface="+mn-lt"/>
        </a:defRPr>
      </a:lvl7pPr>
      <a:lvl8pPr marL="3429000" indent="-228600" algn="l" rtl="0" eaLnBrk="0" fontAlgn="base" hangingPunct="0">
        <a:spcBef>
          <a:spcPct val="20000"/>
        </a:spcBef>
        <a:spcAft>
          <a:spcPct val="0"/>
        </a:spcAft>
        <a:buClr>
          <a:schemeClr val="accent2"/>
        </a:buClr>
        <a:buSzPct val="100000"/>
        <a:buChar char="–"/>
        <a:defRPr sz="2000">
          <a:solidFill>
            <a:schemeClr val="tx1"/>
          </a:solidFill>
          <a:effectLst>
            <a:outerShdw blurRad="38100" dist="38100" dir="2700000" algn="tl">
              <a:srgbClr val="C0C0C0"/>
            </a:outerShdw>
          </a:effectLst>
          <a:latin typeface="+mn-lt"/>
        </a:defRPr>
      </a:lvl8pPr>
      <a:lvl9pPr marL="3886200" indent="-228600" algn="l" rtl="0" eaLnBrk="0" fontAlgn="base" hangingPunct="0">
        <a:spcBef>
          <a:spcPct val="20000"/>
        </a:spcBef>
        <a:spcAft>
          <a:spcPct val="0"/>
        </a:spcAft>
        <a:buClr>
          <a:schemeClr val="accent2"/>
        </a:buClr>
        <a:buSzPct val="100000"/>
        <a:buChar char="–"/>
        <a:defRPr sz="2000">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4" descr="LM_logo_RGB.jpg"/>
          <p:cNvPicPr>
            <a:picLocks noChangeAspect="1"/>
          </p:cNvPicPr>
          <p:nvPr userDrawn="1"/>
        </p:nvPicPr>
        <p:blipFill>
          <a:blip r:embed="rId14" cstate="print">
            <a:clrChange>
              <a:clrFrom>
                <a:srgbClr val="FFFFFF"/>
              </a:clrFrom>
              <a:clrTo>
                <a:srgbClr val="FFFFFF">
                  <a:alpha val="0"/>
                </a:srgbClr>
              </a:clrTo>
            </a:clrChange>
          </a:blip>
          <a:srcRect l="7201" t="21257" r="7797" b="23296"/>
          <a:stretch>
            <a:fillRect/>
          </a:stretch>
        </p:blipFill>
        <p:spPr bwMode="auto">
          <a:xfrm>
            <a:off x="6183313" y="6027738"/>
            <a:ext cx="2743200" cy="655637"/>
          </a:xfrm>
          <a:prstGeom prst="rect">
            <a:avLst/>
          </a:prstGeom>
          <a:noFill/>
          <a:ln w="9525">
            <a:noFill/>
            <a:miter lim="800000"/>
            <a:headEnd/>
            <a:tailEnd/>
          </a:ln>
        </p:spPr>
      </p:pic>
    </p:spTree>
    <p:extLst>
      <p:ext uri="{BB962C8B-B14F-4D97-AF65-F5344CB8AC3E}">
        <p14:creationId xmlns:p14="http://schemas.microsoft.com/office/powerpoint/2010/main" val="95502809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4" descr="LM_logo_RGB.jpg"/>
          <p:cNvPicPr>
            <a:picLocks noChangeAspect="1"/>
          </p:cNvPicPr>
          <p:nvPr userDrawn="1"/>
        </p:nvPicPr>
        <p:blipFill>
          <a:blip r:embed="rId14" cstate="print">
            <a:clrChange>
              <a:clrFrom>
                <a:srgbClr val="FFFFFF"/>
              </a:clrFrom>
              <a:clrTo>
                <a:srgbClr val="FFFFFF">
                  <a:alpha val="0"/>
                </a:srgbClr>
              </a:clrTo>
            </a:clrChange>
          </a:blip>
          <a:srcRect l="7201" t="21257" r="7797" b="23296"/>
          <a:stretch>
            <a:fillRect/>
          </a:stretch>
        </p:blipFill>
        <p:spPr bwMode="auto">
          <a:xfrm>
            <a:off x="6183313" y="6027738"/>
            <a:ext cx="2743200" cy="655637"/>
          </a:xfrm>
          <a:prstGeom prst="rect">
            <a:avLst/>
          </a:prstGeom>
          <a:noFill/>
          <a:ln w="9525">
            <a:noFill/>
            <a:miter lim="800000"/>
            <a:headEnd/>
            <a:tailEnd/>
          </a:ln>
        </p:spPr>
      </p:pic>
    </p:spTree>
    <p:extLst>
      <p:ext uri="{BB962C8B-B14F-4D97-AF65-F5344CB8AC3E}">
        <p14:creationId xmlns:p14="http://schemas.microsoft.com/office/powerpoint/2010/main" val="1722629402"/>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4" descr="LM_logo_RGB.jpg"/>
          <p:cNvPicPr>
            <a:picLocks noChangeAspect="1"/>
          </p:cNvPicPr>
          <p:nvPr userDrawn="1"/>
        </p:nvPicPr>
        <p:blipFill>
          <a:blip r:embed="rId14" cstate="print">
            <a:clrChange>
              <a:clrFrom>
                <a:srgbClr val="FFFFFF"/>
              </a:clrFrom>
              <a:clrTo>
                <a:srgbClr val="FFFFFF">
                  <a:alpha val="0"/>
                </a:srgbClr>
              </a:clrTo>
            </a:clrChange>
          </a:blip>
          <a:srcRect l="7201" t="21257" r="7797" b="23296"/>
          <a:stretch>
            <a:fillRect/>
          </a:stretch>
        </p:blipFill>
        <p:spPr bwMode="auto">
          <a:xfrm>
            <a:off x="6183313" y="6027738"/>
            <a:ext cx="2743200" cy="655637"/>
          </a:xfrm>
          <a:prstGeom prst="rect">
            <a:avLst/>
          </a:prstGeom>
          <a:noFill/>
          <a:ln w="9525">
            <a:noFill/>
            <a:miter lim="800000"/>
            <a:headEnd/>
            <a:tailEnd/>
          </a:ln>
        </p:spPr>
      </p:pic>
    </p:spTree>
    <p:extLst>
      <p:ext uri="{BB962C8B-B14F-4D97-AF65-F5344CB8AC3E}">
        <p14:creationId xmlns:p14="http://schemas.microsoft.com/office/powerpoint/2010/main" val="3900900419"/>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4" descr="LM_logo_RGB.jpg"/>
          <p:cNvPicPr>
            <a:picLocks noChangeAspect="1"/>
          </p:cNvPicPr>
          <p:nvPr userDrawn="1"/>
        </p:nvPicPr>
        <p:blipFill>
          <a:blip r:embed="rId14" cstate="print">
            <a:clrChange>
              <a:clrFrom>
                <a:srgbClr val="FFFFFF"/>
              </a:clrFrom>
              <a:clrTo>
                <a:srgbClr val="FFFFFF">
                  <a:alpha val="0"/>
                </a:srgbClr>
              </a:clrTo>
            </a:clrChange>
          </a:blip>
          <a:srcRect l="7201" t="21257" r="7797" b="23296"/>
          <a:stretch>
            <a:fillRect/>
          </a:stretch>
        </p:blipFill>
        <p:spPr bwMode="auto">
          <a:xfrm>
            <a:off x="6183313" y="6027738"/>
            <a:ext cx="2743200" cy="655637"/>
          </a:xfrm>
          <a:prstGeom prst="rect">
            <a:avLst/>
          </a:prstGeom>
          <a:noFill/>
          <a:ln w="9525">
            <a:noFill/>
            <a:miter lim="800000"/>
            <a:headEnd/>
            <a:tailEnd/>
          </a:ln>
        </p:spPr>
      </p:pic>
    </p:spTree>
    <p:extLst>
      <p:ext uri="{BB962C8B-B14F-4D97-AF65-F5344CB8AC3E}">
        <p14:creationId xmlns:p14="http://schemas.microsoft.com/office/powerpoint/2010/main" val="3012762985"/>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4" descr="LM_logo_RGB.jpg"/>
          <p:cNvPicPr>
            <a:picLocks noChangeAspect="1"/>
          </p:cNvPicPr>
          <p:nvPr userDrawn="1"/>
        </p:nvPicPr>
        <p:blipFill>
          <a:blip r:embed="rId14" cstate="print">
            <a:clrChange>
              <a:clrFrom>
                <a:srgbClr val="FFFFFF"/>
              </a:clrFrom>
              <a:clrTo>
                <a:srgbClr val="FFFFFF">
                  <a:alpha val="0"/>
                </a:srgbClr>
              </a:clrTo>
            </a:clrChange>
          </a:blip>
          <a:srcRect l="7201" t="21257" r="7797" b="23296"/>
          <a:stretch>
            <a:fillRect/>
          </a:stretch>
        </p:blipFill>
        <p:spPr bwMode="auto">
          <a:xfrm>
            <a:off x="6183313" y="6027738"/>
            <a:ext cx="2743200" cy="655637"/>
          </a:xfrm>
          <a:prstGeom prst="rect">
            <a:avLst/>
          </a:prstGeom>
          <a:noFill/>
          <a:ln w="9525">
            <a:noFill/>
            <a:miter lim="800000"/>
            <a:headEnd/>
            <a:tailEnd/>
          </a:ln>
        </p:spPr>
      </p:pic>
    </p:spTree>
    <p:extLst>
      <p:ext uri="{BB962C8B-B14F-4D97-AF65-F5344CB8AC3E}">
        <p14:creationId xmlns:p14="http://schemas.microsoft.com/office/powerpoint/2010/main" val="2416364178"/>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9.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7.xml"/></Relationships>
</file>

<file path=ppt/slides/_rels/slide3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3.xml"/><Relationship Id="rId1" Type="http://schemas.openxmlformats.org/officeDocument/2006/relationships/slideLayout" Target="../slideLayouts/slideLayout7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7.xml"/></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5.xml"/><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8.xml"/><Relationship Id="rId5" Type="http://schemas.openxmlformats.org/officeDocument/2006/relationships/image" Target="../media/image6.jpe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themeOverride" Target="../theme/themeOverride1.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5650" name="Rectangle 2"/>
          <p:cNvSpPr>
            <a:spLocks noGrp="1" noChangeArrowheads="1"/>
          </p:cNvSpPr>
          <p:nvPr>
            <p:ph type="ctrTitle" idx="4294967295"/>
          </p:nvPr>
        </p:nvSpPr>
        <p:spPr bwMode="auto">
          <a:xfrm>
            <a:off x="647700" y="3219450"/>
            <a:ext cx="7772400" cy="1143000"/>
          </a:xfrm>
          <a:prstGeom prst="rect">
            <a:avLst/>
          </a:prstGeom>
          <a:ln w="12700">
            <a:miter lim="800000"/>
            <a:headEnd/>
            <a:tailEnd/>
          </a:ln>
        </p:spPr>
        <p:txBody>
          <a:bodyPr lIns="90488" tIns="44450" rIns="90488" bIns="44450" anchor="ctr"/>
          <a:lstStyle/>
          <a:p>
            <a:pPr algn="ctr">
              <a:defRPr/>
            </a:pPr>
            <a:r>
              <a:rPr lang="en-US" sz="3600" i="0" dirty="0" smtClean="0">
                <a:solidFill>
                  <a:schemeClr val="tx1">
                    <a:lumMod val="50000"/>
                  </a:schemeClr>
                </a:solidFill>
                <a:latin typeface="Arial" charset="0"/>
              </a:rPr>
              <a:t>EMF Directive 2013/35/EU</a:t>
            </a:r>
          </a:p>
        </p:txBody>
      </p:sp>
      <p:sp>
        <p:nvSpPr>
          <p:cNvPr id="9219" name="Text Box 6"/>
          <p:cNvSpPr txBox="1">
            <a:spLocks noChangeArrowheads="1"/>
          </p:cNvSpPr>
          <p:nvPr/>
        </p:nvSpPr>
        <p:spPr bwMode="auto">
          <a:xfrm>
            <a:off x="1544638" y="5226050"/>
            <a:ext cx="6016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4000">
                <a:solidFill>
                  <a:srgbClr val="000000"/>
                </a:solidFill>
                <a:latin typeface="Arial" panose="020B0604020202020204" pitchFamily="34" charset="0"/>
              </a:defRPr>
            </a:lvl1pPr>
            <a:lvl2pPr marL="742950" indent="-285750">
              <a:defRPr sz="4000">
                <a:solidFill>
                  <a:srgbClr val="000000"/>
                </a:solidFill>
                <a:latin typeface="Arial" panose="020B0604020202020204" pitchFamily="34" charset="0"/>
              </a:defRPr>
            </a:lvl2pPr>
            <a:lvl3pPr marL="1143000" indent="-228600">
              <a:defRPr sz="4000">
                <a:solidFill>
                  <a:srgbClr val="000000"/>
                </a:solidFill>
                <a:latin typeface="Arial" panose="020B0604020202020204" pitchFamily="34" charset="0"/>
              </a:defRPr>
            </a:lvl3pPr>
            <a:lvl4pPr marL="1600200" indent="-228600">
              <a:defRPr sz="4000">
                <a:solidFill>
                  <a:srgbClr val="000000"/>
                </a:solidFill>
                <a:latin typeface="Arial" panose="020B0604020202020204" pitchFamily="34" charset="0"/>
              </a:defRPr>
            </a:lvl4pPr>
            <a:lvl5pPr marL="2057400" indent="-228600">
              <a:defRPr sz="4000">
                <a:solidFill>
                  <a:srgbClr val="000000"/>
                </a:solidFill>
                <a:latin typeface="Arial" panose="020B0604020202020204" pitchFamily="34" charset="0"/>
              </a:defRPr>
            </a:lvl5pPr>
            <a:lvl6pPr marL="2514600" indent="-228600" eaLnBrk="0" fontAlgn="base" hangingPunct="0">
              <a:spcBef>
                <a:spcPct val="0"/>
              </a:spcBef>
              <a:spcAft>
                <a:spcPct val="0"/>
              </a:spcAft>
              <a:defRPr sz="4000">
                <a:solidFill>
                  <a:srgbClr val="000000"/>
                </a:solidFill>
                <a:latin typeface="Arial" panose="020B0604020202020204" pitchFamily="34" charset="0"/>
              </a:defRPr>
            </a:lvl6pPr>
            <a:lvl7pPr marL="2971800" indent="-228600" eaLnBrk="0" fontAlgn="base" hangingPunct="0">
              <a:spcBef>
                <a:spcPct val="0"/>
              </a:spcBef>
              <a:spcAft>
                <a:spcPct val="0"/>
              </a:spcAft>
              <a:defRPr sz="4000">
                <a:solidFill>
                  <a:srgbClr val="000000"/>
                </a:solidFill>
                <a:latin typeface="Arial" panose="020B0604020202020204" pitchFamily="34" charset="0"/>
              </a:defRPr>
            </a:lvl7pPr>
            <a:lvl8pPr marL="3429000" indent="-228600" eaLnBrk="0" fontAlgn="base" hangingPunct="0">
              <a:spcBef>
                <a:spcPct val="0"/>
              </a:spcBef>
              <a:spcAft>
                <a:spcPct val="0"/>
              </a:spcAft>
              <a:defRPr sz="4000">
                <a:solidFill>
                  <a:srgbClr val="000000"/>
                </a:solidFill>
                <a:latin typeface="Arial" panose="020B0604020202020204" pitchFamily="34" charset="0"/>
              </a:defRPr>
            </a:lvl8pPr>
            <a:lvl9pPr marL="3886200" indent="-228600" eaLnBrk="0" fontAlgn="base" hangingPunct="0">
              <a:spcBef>
                <a:spcPct val="0"/>
              </a:spcBef>
              <a:spcAft>
                <a:spcPct val="0"/>
              </a:spcAft>
              <a:defRPr sz="4000">
                <a:solidFill>
                  <a:srgbClr val="000000"/>
                </a:solidFill>
                <a:latin typeface="Arial" panose="020B0604020202020204" pitchFamily="34" charset="0"/>
              </a:defRPr>
            </a:lvl9pPr>
          </a:lstStyle>
          <a:p>
            <a:pPr algn="ctr">
              <a:spcBef>
                <a:spcPct val="50000"/>
              </a:spcBef>
            </a:pPr>
            <a:endParaRPr lang="en-US" altLang="en-US" sz="2400">
              <a:solidFill>
                <a:schemeClr val="tx2"/>
              </a:solidFill>
              <a:latin typeface="Times New Roman" panose="02020603050405020304" pitchFamily="18" charset="0"/>
            </a:endParaRPr>
          </a:p>
        </p:txBody>
      </p:sp>
      <p:sp>
        <p:nvSpPr>
          <p:cNvPr id="8197" name="Text Box 7"/>
          <p:cNvSpPr txBox="1">
            <a:spLocks noChangeArrowheads="1"/>
          </p:cNvSpPr>
          <p:nvPr/>
        </p:nvSpPr>
        <p:spPr bwMode="auto">
          <a:xfrm>
            <a:off x="2405063" y="6140450"/>
            <a:ext cx="4484687" cy="519113"/>
          </a:xfrm>
          <a:prstGeom prst="rect">
            <a:avLst/>
          </a:prstGeom>
          <a:noFill/>
          <a:ln w="12700">
            <a:noFill/>
            <a:miter lim="800000"/>
            <a:headEnd/>
            <a:tailEnd/>
          </a:ln>
        </p:spPr>
        <p:txBody>
          <a:bodyPr>
            <a:spAutoFit/>
          </a:bodyPr>
          <a:lstStyle/>
          <a:p>
            <a:pPr algn="ctr">
              <a:spcBef>
                <a:spcPct val="50000"/>
              </a:spcBef>
              <a:defRPr/>
            </a:pPr>
            <a:r>
              <a:rPr lang="en-GB" sz="2800" dirty="0">
                <a:solidFill>
                  <a:schemeClr val="tx1">
                    <a:lumMod val="50000"/>
                  </a:schemeClr>
                </a:solidFill>
                <a:latin typeface="Arial" charset="0"/>
              </a:rPr>
              <a:t>www.radhazonline.com</a:t>
            </a:r>
          </a:p>
        </p:txBody>
      </p:sp>
      <p:pic>
        <p:nvPicPr>
          <p:cNvPr id="9221" name="Picture 7" descr="LM_logo_RGB.jpg"/>
          <p:cNvPicPr>
            <a:picLocks noChangeAspect="1"/>
          </p:cNvPicPr>
          <p:nvPr/>
        </p:nvPicPr>
        <p:blipFill>
          <a:blip r:embed="rId3" cstate="print">
            <a:extLst>
              <a:ext uri="{28A0092B-C50C-407E-A947-70E740481C1C}">
                <a14:useLocalDpi xmlns:a14="http://schemas.microsoft.com/office/drawing/2010/main" val="0"/>
              </a:ext>
            </a:extLst>
          </a:blip>
          <a:srcRect l="7338" t="22389" r="6395" b="22389"/>
          <a:stretch>
            <a:fillRect/>
          </a:stretch>
        </p:blipFill>
        <p:spPr bwMode="auto">
          <a:xfrm>
            <a:off x="2217738" y="2246313"/>
            <a:ext cx="4251325"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59746" name="Rectangle 1026"/>
          <p:cNvSpPr>
            <a:spLocks noGrp="1" noChangeArrowheads="1"/>
          </p:cNvSpPr>
          <p:nvPr>
            <p:ph type="ctrTitle"/>
          </p:nvPr>
        </p:nvSpPr>
        <p:spPr bwMode="auto">
          <a:xfrm>
            <a:off x="725488" y="2468563"/>
            <a:ext cx="8021637" cy="1143000"/>
          </a:xfrm>
          <a:ln w="12700">
            <a:miter lim="800000"/>
            <a:headEnd/>
            <a:tailEnd/>
          </a:ln>
        </p:spPr>
        <p:txBody>
          <a:bodyPr vert="horz" wrap="square" lIns="90488" tIns="44450" rIns="90488" bIns="44450" numCol="1" anchor="ctr" anchorCtr="0" compatLnSpc="1">
            <a:prstTxWarp prst="textNoShape">
              <a:avLst/>
            </a:prstTxWarp>
          </a:bodyPr>
          <a:lstStyle/>
          <a:p>
            <a:pPr algn="ctr">
              <a:defRPr/>
            </a:pPr>
            <a:r>
              <a:rPr lang="en-GB" dirty="0" smtClean="0">
                <a:solidFill>
                  <a:srgbClr val="000000"/>
                </a:solidFill>
                <a:effectLst>
                  <a:outerShdw blurRad="38100" dist="38100" dir="2700000" algn="tl">
                    <a:srgbClr val="FFFFFF"/>
                  </a:outerShdw>
                </a:effectLst>
                <a:latin typeface="Calibri" panose="020F0502020204030204" pitchFamily="34" charset="0"/>
              </a:rPr>
              <a:t>Effects on the body</a:t>
            </a:r>
          </a:p>
        </p:txBody>
      </p:sp>
    </p:spTree>
    <p:extLst>
      <p:ext uri="{BB962C8B-B14F-4D97-AF65-F5344CB8AC3E}">
        <p14:creationId xmlns:p14="http://schemas.microsoft.com/office/powerpoint/2010/main" val="367785001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479425" y="261938"/>
            <a:ext cx="7662863" cy="646331"/>
          </a:xfrm>
          <a:prstGeom prst="rect">
            <a:avLst/>
          </a:prstGeom>
          <a:noFill/>
          <a:ln w="12700">
            <a:noFill/>
            <a:miter lim="800000"/>
            <a:headEnd/>
            <a:tailEnd/>
          </a:ln>
          <a:effectLst/>
        </p:spPr>
        <p:txBody>
          <a:bodyPr>
            <a:spAutoFit/>
          </a:bodyPr>
          <a:lstStyle/>
          <a:p>
            <a:pPr eaLnBrk="1" fontAlgn="auto" hangingPunct="1">
              <a:spcBef>
                <a:spcPct val="50000"/>
              </a:spcBef>
              <a:spcAft>
                <a:spcPts val="0"/>
              </a:spcAft>
              <a:defRPr/>
            </a:pPr>
            <a:r>
              <a:rPr lang="en-GB" sz="3600" dirty="0" smtClean="0">
                <a:solidFill>
                  <a:prstClr val="black"/>
                </a:solidFill>
                <a:latin typeface="Calibri"/>
              </a:rPr>
              <a:t>Direct &amp; indirect effects </a:t>
            </a:r>
            <a:endParaRPr lang="en-US" sz="3600" dirty="0">
              <a:solidFill>
                <a:prstClr val="black"/>
              </a:solidFill>
              <a:latin typeface="Calibri"/>
            </a:endParaRPr>
          </a:p>
        </p:txBody>
      </p:sp>
      <p:sp>
        <p:nvSpPr>
          <p:cNvPr id="8" name="TextBox 7"/>
          <p:cNvSpPr txBox="1"/>
          <p:nvPr/>
        </p:nvSpPr>
        <p:spPr>
          <a:xfrm>
            <a:off x="495299" y="1079500"/>
            <a:ext cx="7991476" cy="2939266"/>
          </a:xfrm>
          <a:prstGeom prst="rect">
            <a:avLst/>
          </a:prstGeom>
          <a:noFill/>
        </p:spPr>
        <p:txBody>
          <a:bodyPr wrap="square" rtlCol="0">
            <a:spAutoFit/>
          </a:bodyPr>
          <a:lstStyle/>
          <a:p>
            <a:pPr eaLnBrk="1" fontAlgn="auto" hangingPunct="1">
              <a:spcBef>
                <a:spcPts val="0"/>
              </a:spcBef>
              <a:spcAft>
                <a:spcPts val="600"/>
              </a:spcAft>
              <a:buClr>
                <a:srgbClr val="FFC000"/>
              </a:buClr>
            </a:pPr>
            <a:r>
              <a:rPr lang="en-GB" sz="2000" dirty="0" smtClean="0">
                <a:solidFill>
                  <a:prstClr val="black"/>
                </a:solidFill>
                <a:latin typeface="Calibri"/>
              </a:rPr>
              <a:t>Direct effects are separated into non thermal and thermal effects;</a:t>
            </a:r>
          </a:p>
          <a:p>
            <a:pPr marL="177800" indent="-177800" eaLnBrk="1" fontAlgn="auto" hangingPunct="1">
              <a:spcBef>
                <a:spcPts val="0"/>
              </a:spcBef>
              <a:spcAft>
                <a:spcPts val="600"/>
              </a:spcAft>
              <a:buClr>
                <a:srgbClr val="FFC000"/>
              </a:buClr>
              <a:buFont typeface="Arial" pitchFamily="34" charset="0"/>
              <a:buChar char="•"/>
            </a:pPr>
            <a:r>
              <a:rPr lang="en-GB" sz="2000" dirty="0" smtClean="0">
                <a:solidFill>
                  <a:prstClr val="black"/>
                </a:solidFill>
                <a:latin typeface="Calibri"/>
              </a:rPr>
              <a:t>vertigo &amp; nausea from static magnetic fields</a:t>
            </a:r>
          </a:p>
          <a:p>
            <a:pPr marL="177800" indent="-177800" eaLnBrk="1" fontAlgn="auto" hangingPunct="1">
              <a:spcBef>
                <a:spcPts val="0"/>
              </a:spcBef>
              <a:spcAft>
                <a:spcPts val="600"/>
              </a:spcAft>
              <a:buClr>
                <a:srgbClr val="FFC000"/>
              </a:buClr>
              <a:buFont typeface="Arial" pitchFamily="34" charset="0"/>
              <a:buChar char="•"/>
            </a:pPr>
            <a:r>
              <a:rPr lang="en-GB" sz="2000" dirty="0" smtClean="0">
                <a:solidFill>
                  <a:prstClr val="black"/>
                </a:solidFill>
                <a:latin typeface="Calibri"/>
              </a:rPr>
              <a:t>effects on sense organs, nerves and muscles from low frequency fields (up to 100 kHz)</a:t>
            </a:r>
          </a:p>
          <a:p>
            <a:pPr marL="177800" indent="-177800" eaLnBrk="1" fontAlgn="auto" hangingPunct="1">
              <a:spcBef>
                <a:spcPts val="0"/>
              </a:spcBef>
              <a:spcAft>
                <a:spcPts val="600"/>
              </a:spcAft>
              <a:buClr>
                <a:srgbClr val="FFC000"/>
              </a:buClr>
              <a:buFont typeface="Arial" pitchFamily="34" charset="0"/>
              <a:buChar char="•"/>
            </a:pPr>
            <a:r>
              <a:rPr lang="en-GB" sz="2000" dirty="0" smtClean="0">
                <a:solidFill>
                  <a:prstClr val="black"/>
                </a:solidFill>
                <a:latin typeface="Calibri"/>
              </a:rPr>
              <a:t>whole or partial body heating from high frequency fields (&gt;10 MHz)</a:t>
            </a:r>
          </a:p>
          <a:p>
            <a:pPr marL="177800" indent="-177800" eaLnBrk="1" fontAlgn="auto" hangingPunct="1">
              <a:spcBef>
                <a:spcPts val="0"/>
              </a:spcBef>
              <a:spcAft>
                <a:spcPts val="600"/>
              </a:spcAft>
              <a:buClr>
                <a:srgbClr val="FFC000"/>
              </a:buClr>
              <a:buFont typeface="Arial" pitchFamily="34" charset="0"/>
              <a:buChar char="•"/>
            </a:pPr>
            <a:r>
              <a:rPr lang="en-GB" sz="2000" dirty="0" smtClean="0">
                <a:solidFill>
                  <a:prstClr val="black"/>
                </a:solidFill>
                <a:latin typeface="Calibri"/>
              </a:rPr>
              <a:t>effects on nerves, muscles and heating from intermediate frequencies (100kHz to 10 MHz)</a:t>
            </a:r>
          </a:p>
          <a:p>
            <a:pPr eaLnBrk="1" fontAlgn="auto" hangingPunct="1">
              <a:spcBef>
                <a:spcPts val="0"/>
              </a:spcBef>
              <a:spcAft>
                <a:spcPts val="600"/>
              </a:spcAft>
              <a:buClr>
                <a:srgbClr val="FFC000"/>
              </a:buClr>
            </a:pPr>
            <a:r>
              <a:rPr lang="en-GB" sz="2000" dirty="0" smtClean="0">
                <a:solidFill>
                  <a:prstClr val="black"/>
                </a:solidFill>
                <a:latin typeface="Calibri"/>
              </a:rPr>
              <a:t> </a:t>
            </a:r>
            <a:endParaRPr lang="en-GB" sz="1800" dirty="0">
              <a:solidFill>
                <a:prstClr val="black"/>
              </a:solidFill>
              <a:latin typeface="Calibri"/>
            </a:endParaRPr>
          </a:p>
        </p:txBody>
      </p:sp>
    </p:spTree>
    <p:extLst>
      <p:ext uri="{BB962C8B-B14F-4D97-AF65-F5344CB8AC3E}">
        <p14:creationId xmlns:p14="http://schemas.microsoft.com/office/powerpoint/2010/main" val="346230620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479425" y="261938"/>
            <a:ext cx="7662863" cy="646331"/>
          </a:xfrm>
          <a:prstGeom prst="rect">
            <a:avLst/>
          </a:prstGeom>
          <a:noFill/>
          <a:ln w="12700">
            <a:noFill/>
            <a:miter lim="800000"/>
            <a:headEnd/>
            <a:tailEnd/>
          </a:ln>
          <a:effectLst/>
        </p:spPr>
        <p:txBody>
          <a:bodyPr>
            <a:spAutoFit/>
          </a:bodyPr>
          <a:lstStyle/>
          <a:p>
            <a:pPr eaLnBrk="1" fontAlgn="auto" hangingPunct="1">
              <a:spcBef>
                <a:spcPct val="50000"/>
              </a:spcBef>
              <a:spcAft>
                <a:spcPts val="0"/>
              </a:spcAft>
              <a:defRPr/>
            </a:pPr>
            <a:r>
              <a:rPr lang="en-GB" sz="3600" dirty="0" smtClean="0">
                <a:solidFill>
                  <a:prstClr val="black"/>
                </a:solidFill>
                <a:latin typeface="Calibri"/>
              </a:rPr>
              <a:t>Direct &amp; indirect effects </a:t>
            </a:r>
            <a:endParaRPr lang="en-US" sz="3600" dirty="0">
              <a:solidFill>
                <a:prstClr val="black"/>
              </a:solidFill>
              <a:latin typeface="Calibri"/>
            </a:endParaRPr>
          </a:p>
        </p:txBody>
      </p:sp>
      <p:sp>
        <p:nvSpPr>
          <p:cNvPr id="8" name="TextBox 7"/>
          <p:cNvSpPr txBox="1"/>
          <p:nvPr/>
        </p:nvSpPr>
        <p:spPr>
          <a:xfrm>
            <a:off x="495299" y="1079500"/>
            <a:ext cx="8091489" cy="5016758"/>
          </a:xfrm>
          <a:prstGeom prst="rect">
            <a:avLst/>
          </a:prstGeom>
          <a:noFill/>
        </p:spPr>
        <p:txBody>
          <a:bodyPr wrap="square" rtlCol="0">
            <a:spAutoFit/>
          </a:bodyPr>
          <a:lstStyle/>
          <a:p>
            <a:pPr eaLnBrk="1" fontAlgn="auto" hangingPunct="1">
              <a:spcBef>
                <a:spcPts val="0"/>
              </a:spcBef>
              <a:spcAft>
                <a:spcPts val="600"/>
              </a:spcAft>
              <a:buClr>
                <a:srgbClr val="FFC000"/>
              </a:buClr>
            </a:pPr>
            <a:r>
              <a:rPr lang="en-GB" sz="2000" dirty="0" smtClean="0">
                <a:solidFill>
                  <a:prstClr val="black"/>
                </a:solidFill>
                <a:latin typeface="Calibri"/>
              </a:rPr>
              <a:t>Indirect effects occur where the presence of an object within an electromagnetic field may become the cause of a safety or health hazard;</a:t>
            </a:r>
          </a:p>
          <a:p>
            <a:pPr marL="177800" indent="-177800" eaLnBrk="1" fontAlgn="auto" hangingPunct="1">
              <a:spcBef>
                <a:spcPts val="0"/>
              </a:spcBef>
              <a:spcAft>
                <a:spcPts val="600"/>
              </a:spcAft>
              <a:buClr>
                <a:srgbClr val="FFC000"/>
              </a:buClr>
              <a:buFont typeface="Arial" pitchFamily="34" charset="0"/>
              <a:buChar char="•"/>
            </a:pPr>
            <a:r>
              <a:rPr lang="en-GB" sz="2000" dirty="0" smtClean="0">
                <a:solidFill>
                  <a:prstClr val="black"/>
                </a:solidFill>
                <a:latin typeface="Calibri"/>
              </a:rPr>
              <a:t>interference with medical electronic equipment</a:t>
            </a:r>
          </a:p>
          <a:p>
            <a:pPr marL="177800" indent="-177800" eaLnBrk="1" fontAlgn="auto" hangingPunct="1">
              <a:spcBef>
                <a:spcPts val="0"/>
              </a:spcBef>
              <a:spcAft>
                <a:spcPts val="600"/>
              </a:spcAft>
              <a:buClr>
                <a:srgbClr val="FFC000"/>
              </a:buClr>
              <a:buFont typeface="Arial" pitchFamily="34" charset="0"/>
              <a:buChar char="•"/>
            </a:pPr>
            <a:r>
              <a:rPr lang="en-GB" sz="2000" dirty="0" smtClean="0">
                <a:solidFill>
                  <a:prstClr val="black"/>
                </a:solidFill>
                <a:latin typeface="Calibri"/>
              </a:rPr>
              <a:t>interference with active implanted medical devices (AIMD) such as pacemakers or defribrillators</a:t>
            </a:r>
          </a:p>
          <a:p>
            <a:pPr marL="177800" indent="-177800" eaLnBrk="1" fontAlgn="auto" hangingPunct="1">
              <a:spcBef>
                <a:spcPts val="0"/>
              </a:spcBef>
              <a:spcAft>
                <a:spcPts val="600"/>
              </a:spcAft>
              <a:buClr>
                <a:srgbClr val="FFC000"/>
              </a:buClr>
              <a:buFont typeface="Arial" pitchFamily="34" charset="0"/>
              <a:buChar char="•"/>
            </a:pPr>
            <a:r>
              <a:rPr lang="en-GB" sz="2000" dirty="0" smtClean="0">
                <a:solidFill>
                  <a:prstClr val="black"/>
                </a:solidFill>
                <a:latin typeface="Calibri"/>
              </a:rPr>
              <a:t>interference with passive implants e.g. artificial joints, metallic plates, pins etc. </a:t>
            </a:r>
          </a:p>
          <a:p>
            <a:pPr marL="177800" indent="-177800" eaLnBrk="1" fontAlgn="auto" hangingPunct="1">
              <a:spcBef>
                <a:spcPts val="0"/>
              </a:spcBef>
              <a:spcAft>
                <a:spcPts val="600"/>
              </a:spcAft>
              <a:buClr>
                <a:srgbClr val="FFC000"/>
              </a:buClr>
              <a:buFont typeface="Arial" pitchFamily="34" charset="0"/>
              <a:buChar char="•"/>
            </a:pPr>
            <a:r>
              <a:rPr lang="en-GB" sz="2000" dirty="0" smtClean="0">
                <a:solidFill>
                  <a:prstClr val="black"/>
                </a:solidFill>
                <a:latin typeface="Calibri"/>
              </a:rPr>
              <a:t>effects on shrapnel, body piercings etc.</a:t>
            </a:r>
          </a:p>
          <a:p>
            <a:pPr marL="177800" indent="-177800" eaLnBrk="1" fontAlgn="auto" hangingPunct="1">
              <a:spcBef>
                <a:spcPts val="0"/>
              </a:spcBef>
              <a:spcAft>
                <a:spcPts val="600"/>
              </a:spcAft>
              <a:buClr>
                <a:srgbClr val="FFC000"/>
              </a:buClr>
              <a:buFont typeface="Arial" pitchFamily="34" charset="0"/>
              <a:buChar char="•"/>
            </a:pPr>
            <a:r>
              <a:rPr lang="en-GB" sz="2000" dirty="0" smtClean="0">
                <a:solidFill>
                  <a:prstClr val="black"/>
                </a:solidFill>
                <a:latin typeface="Calibri"/>
              </a:rPr>
              <a:t> projectile risk (typically around MRI equipment)</a:t>
            </a:r>
          </a:p>
          <a:p>
            <a:pPr marL="177800" indent="-177800" eaLnBrk="1" fontAlgn="auto" hangingPunct="1">
              <a:spcBef>
                <a:spcPts val="0"/>
              </a:spcBef>
              <a:spcAft>
                <a:spcPts val="600"/>
              </a:spcAft>
              <a:buClr>
                <a:srgbClr val="FFC000"/>
              </a:buClr>
              <a:buFont typeface="Arial" pitchFamily="34" charset="0"/>
              <a:buChar char="•"/>
            </a:pPr>
            <a:r>
              <a:rPr lang="en-GB" sz="2000" dirty="0" smtClean="0">
                <a:solidFill>
                  <a:prstClr val="black"/>
                </a:solidFill>
                <a:latin typeface="Calibri"/>
              </a:rPr>
              <a:t>unintentional initiation of detonators</a:t>
            </a:r>
          </a:p>
          <a:p>
            <a:pPr marL="177800" indent="-177800" eaLnBrk="1" fontAlgn="auto" hangingPunct="1">
              <a:spcBef>
                <a:spcPts val="0"/>
              </a:spcBef>
              <a:spcAft>
                <a:spcPts val="600"/>
              </a:spcAft>
              <a:buClr>
                <a:srgbClr val="FFC000"/>
              </a:buClr>
              <a:buFont typeface="Arial" pitchFamily="34" charset="0"/>
              <a:buChar char="•"/>
            </a:pPr>
            <a:r>
              <a:rPr lang="en-GB" sz="2000" dirty="0" smtClean="0">
                <a:solidFill>
                  <a:prstClr val="black"/>
                </a:solidFill>
                <a:latin typeface="Calibri"/>
              </a:rPr>
              <a:t>fire or explosion from ignition of flammable material</a:t>
            </a:r>
          </a:p>
          <a:p>
            <a:pPr marL="177800" indent="-177800" eaLnBrk="1" fontAlgn="auto" hangingPunct="1">
              <a:spcBef>
                <a:spcPts val="0"/>
              </a:spcBef>
              <a:spcAft>
                <a:spcPts val="600"/>
              </a:spcAft>
              <a:buClr>
                <a:srgbClr val="FFC000"/>
              </a:buClr>
              <a:buFont typeface="Arial" pitchFamily="34" charset="0"/>
              <a:buChar char="•"/>
            </a:pPr>
            <a:r>
              <a:rPr lang="en-GB" sz="2000" dirty="0" smtClean="0">
                <a:solidFill>
                  <a:prstClr val="black"/>
                </a:solidFill>
                <a:latin typeface="Calibri"/>
              </a:rPr>
              <a:t>electric shocks or burns from contact currents when a person touches a conductive object in an electromagnetic field (when one is grounded and the other is not)</a:t>
            </a:r>
            <a:endParaRPr lang="en-GB" sz="1800" dirty="0">
              <a:solidFill>
                <a:prstClr val="black"/>
              </a:solidFill>
              <a:latin typeface="Calibri"/>
            </a:endParaRPr>
          </a:p>
        </p:txBody>
      </p:sp>
    </p:spTree>
    <p:extLst>
      <p:ext uri="{BB962C8B-B14F-4D97-AF65-F5344CB8AC3E}">
        <p14:creationId xmlns:p14="http://schemas.microsoft.com/office/powerpoint/2010/main" val="415796839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479425" y="261938"/>
            <a:ext cx="7662863" cy="646331"/>
          </a:xfrm>
          <a:prstGeom prst="rect">
            <a:avLst/>
          </a:prstGeom>
          <a:noFill/>
          <a:ln w="12700">
            <a:noFill/>
            <a:miter lim="800000"/>
            <a:headEnd/>
            <a:tailEnd/>
          </a:ln>
          <a:effectLst/>
        </p:spPr>
        <p:txBody>
          <a:bodyPr>
            <a:spAutoFit/>
          </a:bodyPr>
          <a:lstStyle/>
          <a:p>
            <a:pPr eaLnBrk="1" fontAlgn="auto" hangingPunct="1">
              <a:spcBef>
                <a:spcPct val="50000"/>
              </a:spcBef>
              <a:spcAft>
                <a:spcPts val="0"/>
              </a:spcAft>
              <a:defRPr/>
            </a:pPr>
            <a:r>
              <a:rPr lang="en-GB" sz="3600" dirty="0" smtClean="0">
                <a:solidFill>
                  <a:prstClr val="black"/>
                </a:solidFill>
                <a:latin typeface="Calibri"/>
              </a:rPr>
              <a:t>Time varying fields 100 kHz to 300 GHz</a:t>
            </a:r>
            <a:endParaRPr lang="en-US" sz="3600" dirty="0">
              <a:solidFill>
                <a:prstClr val="black"/>
              </a:solidFill>
              <a:latin typeface="Calibri"/>
            </a:endParaRPr>
          </a:p>
        </p:txBody>
      </p:sp>
      <p:sp>
        <p:nvSpPr>
          <p:cNvPr id="8" name="TextBox 7"/>
          <p:cNvSpPr txBox="1"/>
          <p:nvPr/>
        </p:nvSpPr>
        <p:spPr>
          <a:xfrm>
            <a:off x="495299" y="1079500"/>
            <a:ext cx="7806871" cy="3400931"/>
          </a:xfrm>
          <a:prstGeom prst="rect">
            <a:avLst/>
          </a:prstGeom>
          <a:noFill/>
        </p:spPr>
        <p:txBody>
          <a:bodyPr wrap="square" rtlCol="0">
            <a:spAutoFit/>
          </a:bodyPr>
          <a:lstStyle/>
          <a:p>
            <a:pPr marL="177800" indent="-177800" eaLnBrk="1" fontAlgn="auto" hangingPunct="1">
              <a:spcBef>
                <a:spcPts val="0"/>
              </a:spcBef>
              <a:spcAft>
                <a:spcPts val="600"/>
              </a:spcAft>
              <a:buClr>
                <a:srgbClr val="FFC000"/>
              </a:buClr>
              <a:buFont typeface="Arial" pitchFamily="34" charset="0"/>
              <a:buChar char="•"/>
            </a:pPr>
            <a:r>
              <a:rPr lang="en-GB" sz="2000" dirty="0" smtClean="0">
                <a:solidFill>
                  <a:prstClr val="black"/>
                </a:solidFill>
                <a:latin typeface="Calibri"/>
              </a:rPr>
              <a:t>Critical effect is the heating of exposed tissue. Can penetrate into the body (at lower frequencies).</a:t>
            </a:r>
          </a:p>
          <a:p>
            <a:pPr marL="177800" indent="-177800" eaLnBrk="1" fontAlgn="auto" hangingPunct="1">
              <a:spcBef>
                <a:spcPts val="0"/>
              </a:spcBef>
              <a:spcAft>
                <a:spcPts val="600"/>
              </a:spcAft>
              <a:buClr>
                <a:srgbClr val="FFC000"/>
              </a:buClr>
              <a:buFont typeface="Arial" pitchFamily="34" charset="0"/>
              <a:buChar char="•"/>
            </a:pPr>
            <a:r>
              <a:rPr lang="en-GB" sz="2000" dirty="0" smtClean="0">
                <a:solidFill>
                  <a:prstClr val="black"/>
                </a:solidFill>
                <a:latin typeface="Calibri"/>
              </a:rPr>
              <a:t>Above a certain threshold (ELVs) and depending on the duration of exposure the body’s thermo-regulatory system cannot cope with the heating effect and there is a risk of serious health effects e.g. heatstroke.</a:t>
            </a:r>
          </a:p>
          <a:p>
            <a:pPr marL="177800" indent="-177800" eaLnBrk="1" fontAlgn="auto" hangingPunct="1">
              <a:spcBef>
                <a:spcPts val="0"/>
              </a:spcBef>
              <a:spcAft>
                <a:spcPts val="600"/>
              </a:spcAft>
              <a:buClr>
                <a:srgbClr val="FFC000"/>
              </a:buClr>
              <a:buFont typeface="Arial" pitchFamily="34" charset="0"/>
              <a:buChar char="•"/>
            </a:pPr>
            <a:r>
              <a:rPr lang="en-GB" sz="2000" dirty="0" smtClean="0">
                <a:solidFill>
                  <a:prstClr val="black"/>
                </a:solidFill>
                <a:latin typeface="Calibri"/>
              </a:rPr>
              <a:t>Risk of tissue damage through burns.</a:t>
            </a:r>
          </a:p>
          <a:p>
            <a:pPr marL="177800" indent="-177800" eaLnBrk="1" fontAlgn="auto" hangingPunct="1">
              <a:spcBef>
                <a:spcPts val="0"/>
              </a:spcBef>
              <a:spcAft>
                <a:spcPts val="600"/>
              </a:spcAft>
              <a:buClr>
                <a:srgbClr val="FFC000"/>
              </a:buClr>
              <a:buFont typeface="Arial" pitchFamily="34" charset="0"/>
              <a:buChar char="•"/>
            </a:pPr>
            <a:r>
              <a:rPr lang="en-GB" sz="2000" dirty="0" smtClean="0">
                <a:solidFill>
                  <a:prstClr val="black"/>
                </a:solidFill>
                <a:latin typeface="Calibri"/>
              </a:rPr>
              <a:t>‘The overall evaluation of all the research on HF fields leads to the conclusion that HF exposure below the thermal threshold is unlikely to be associated with adverse health effects’. ICNIRP. </a:t>
            </a:r>
          </a:p>
        </p:txBody>
      </p:sp>
    </p:spTree>
    <p:extLst>
      <p:ext uri="{BB962C8B-B14F-4D97-AF65-F5344CB8AC3E}">
        <p14:creationId xmlns:p14="http://schemas.microsoft.com/office/powerpoint/2010/main" val="385966153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59746" name="Rectangle 1026"/>
          <p:cNvSpPr>
            <a:spLocks noGrp="1" noChangeArrowheads="1"/>
          </p:cNvSpPr>
          <p:nvPr>
            <p:ph type="ctrTitle"/>
          </p:nvPr>
        </p:nvSpPr>
        <p:spPr bwMode="auto">
          <a:xfrm>
            <a:off x="725488" y="2468563"/>
            <a:ext cx="8021637" cy="1143000"/>
          </a:xfrm>
          <a:ln w="12700">
            <a:miter lim="800000"/>
            <a:headEnd/>
            <a:tailEnd/>
          </a:ln>
        </p:spPr>
        <p:txBody>
          <a:bodyPr vert="horz" wrap="square" lIns="90488" tIns="44450" rIns="90488" bIns="44450" numCol="1" anchor="ctr" anchorCtr="0" compatLnSpc="1">
            <a:prstTxWarp prst="textNoShape">
              <a:avLst/>
            </a:prstTxWarp>
          </a:bodyPr>
          <a:lstStyle/>
          <a:p>
            <a:pPr algn="ctr">
              <a:defRPr/>
            </a:pPr>
            <a:r>
              <a:rPr lang="en-GB" dirty="0" smtClean="0">
                <a:solidFill>
                  <a:srgbClr val="000000"/>
                </a:solidFill>
                <a:effectLst>
                  <a:outerShdw blurRad="38100" dist="38100" dir="2700000" algn="tl">
                    <a:srgbClr val="FFFFFF"/>
                  </a:outerShdw>
                </a:effectLst>
                <a:latin typeface="Calibri" panose="020F0502020204030204" pitchFamily="34" charset="0"/>
              </a:rPr>
              <a:t>Articles of the Directive</a:t>
            </a:r>
          </a:p>
        </p:txBody>
      </p:sp>
    </p:spTree>
    <p:extLst>
      <p:ext uri="{BB962C8B-B14F-4D97-AF65-F5344CB8AC3E}">
        <p14:creationId xmlns:p14="http://schemas.microsoft.com/office/powerpoint/2010/main" val="235086128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67"/>
          <p:cNvGrpSpPr/>
          <p:nvPr/>
        </p:nvGrpSpPr>
        <p:grpSpPr>
          <a:xfrm>
            <a:off x="232229" y="910771"/>
            <a:ext cx="8737600" cy="5727699"/>
            <a:chOff x="177800" y="736600"/>
            <a:chExt cx="8737600" cy="5727699"/>
          </a:xfrm>
        </p:grpSpPr>
        <p:grpSp>
          <p:nvGrpSpPr>
            <p:cNvPr id="3" name="Group 23"/>
            <p:cNvGrpSpPr/>
            <p:nvPr/>
          </p:nvGrpSpPr>
          <p:grpSpPr>
            <a:xfrm>
              <a:off x="3238500" y="736600"/>
              <a:ext cx="2578100" cy="558800"/>
              <a:chOff x="3390900" y="952500"/>
              <a:chExt cx="2578100" cy="558800"/>
            </a:xfrm>
          </p:grpSpPr>
          <p:sp>
            <p:nvSpPr>
              <p:cNvPr id="10" name="Flowchart: Off-page Connector 9"/>
              <p:cNvSpPr/>
              <p:nvPr/>
            </p:nvSpPr>
            <p:spPr>
              <a:xfrm>
                <a:off x="3390900" y="952500"/>
                <a:ext cx="2578100" cy="558800"/>
              </a:xfrm>
              <a:prstGeom prst="flowChartOffpageConnector">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GB" sz="1800" dirty="0">
                  <a:solidFill>
                    <a:prstClr val="white"/>
                  </a:solidFill>
                </a:endParaRPr>
              </a:p>
            </p:txBody>
          </p:sp>
          <p:sp>
            <p:nvSpPr>
              <p:cNvPr id="21" name="TextBox 20"/>
              <p:cNvSpPr txBox="1"/>
              <p:nvPr/>
            </p:nvSpPr>
            <p:spPr>
              <a:xfrm>
                <a:off x="3873500" y="965200"/>
                <a:ext cx="1625600" cy="461665"/>
              </a:xfrm>
              <a:prstGeom prst="rect">
                <a:avLst/>
              </a:prstGeom>
              <a:noFill/>
            </p:spPr>
            <p:txBody>
              <a:bodyPr wrap="square" rtlCol="0">
                <a:spAutoFit/>
              </a:bodyPr>
              <a:lstStyle/>
              <a:p>
                <a:pPr algn="ctr" eaLnBrk="1" fontAlgn="auto" hangingPunct="1">
                  <a:spcBef>
                    <a:spcPts val="0"/>
                  </a:spcBef>
                  <a:spcAft>
                    <a:spcPts val="0"/>
                  </a:spcAft>
                </a:pPr>
                <a:r>
                  <a:rPr lang="en-GB" sz="2400" dirty="0" smtClean="0">
                    <a:solidFill>
                      <a:prstClr val="black"/>
                    </a:solidFill>
                    <a:latin typeface="Calibri"/>
                  </a:rPr>
                  <a:t>Start</a:t>
                </a:r>
                <a:endParaRPr lang="en-GB" sz="2400" dirty="0">
                  <a:solidFill>
                    <a:prstClr val="black"/>
                  </a:solidFill>
                  <a:latin typeface="Calibri"/>
                </a:endParaRPr>
              </a:p>
            </p:txBody>
          </p:sp>
        </p:grpSp>
        <p:sp>
          <p:nvSpPr>
            <p:cNvPr id="22" name="TextBox 21"/>
            <p:cNvSpPr txBox="1"/>
            <p:nvPr/>
          </p:nvSpPr>
          <p:spPr>
            <a:xfrm>
              <a:off x="3200400" y="1460500"/>
              <a:ext cx="2679700" cy="830997"/>
            </a:xfrm>
            <a:prstGeom prst="rect">
              <a:avLst/>
            </a:prstGeom>
            <a:solidFill>
              <a:srgbClr val="92D050"/>
            </a:solidFill>
          </p:spPr>
          <p:txBody>
            <a:bodyPr wrap="square" rtlCol="0">
              <a:spAutoFit/>
            </a:bodyPr>
            <a:lstStyle/>
            <a:p>
              <a:pPr algn="ctr" eaLnBrk="1" fontAlgn="auto" hangingPunct="1">
                <a:spcBef>
                  <a:spcPts val="0"/>
                </a:spcBef>
                <a:spcAft>
                  <a:spcPts val="0"/>
                </a:spcAft>
              </a:pPr>
              <a:r>
                <a:rPr lang="en-GB" sz="1600" dirty="0" smtClean="0">
                  <a:solidFill>
                    <a:prstClr val="black"/>
                  </a:solidFill>
                  <a:latin typeface="Calibri"/>
                </a:rPr>
                <a:t>Article 4 </a:t>
              </a:r>
            </a:p>
            <a:p>
              <a:pPr algn="ctr" eaLnBrk="1" fontAlgn="auto" hangingPunct="1">
                <a:spcBef>
                  <a:spcPts val="0"/>
                </a:spcBef>
                <a:spcAft>
                  <a:spcPts val="0"/>
                </a:spcAft>
              </a:pPr>
              <a:r>
                <a:rPr lang="en-GB" sz="1600" dirty="0" smtClean="0">
                  <a:solidFill>
                    <a:prstClr val="black"/>
                  </a:solidFill>
                  <a:latin typeface="Calibri"/>
                </a:rPr>
                <a:t>Assessment of risks &amp; determination of exposure</a:t>
              </a:r>
              <a:endParaRPr lang="en-GB" sz="1600" dirty="0">
                <a:solidFill>
                  <a:prstClr val="black"/>
                </a:solidFill>
                <a:latin typeface="Calibri"/>
              </a:endParaRPr>
            </a:p>
          </p:txBody>
        </p:sp>
        <p:sp>
          <p:nvSpPr>
            <p:cNvPr id="23" name="TextBox 22"/>
            <p:cNvSpPr txBox="1"/>
            <p:nvPr/>
          </p:nvSpPr>
          <p:spPr>
            <a:xfrm>
              <a:off x="6235700" y="1460500"/>
              <a:ext cx="2679700" cy="830997"/>
            </a:xfrm>
            <a:prstGeom prst="rect">
              <a:avLst/>
            </a:prstGeom>
            <a:solidFill>
              <a:srgbClr val="92D050"/>
            </a:solidFill>
          </p:spPr>
          <p:txBody>
            <a:bodyPr wrap="square" rtlCol="0">
              <a:spAutoFit/>
            </a:bodyPr>
            <a:lstStyle/>
            <a:p>
              <a:pPr algn="ctr" eaLnBrk="1" fontAlgn="auto" hangingPunct="1">
                <a:spcBef>
                  <a:spcPts val="0"/>
                </a:spcBef>
                <a:spcAft>
                  <a:spcPts val="0"/>
                </a:spcAft>
              </a:pPr>
              <a:r>
                <a:rPr lang="en-GB" sz="1600" dirty="0" smtClean="0">
                  <a:solidFill>
                    <a:prstClr val="black"/>
                  </a:solidFill>
                  <a:latin typeface="Calibri"/>
                </a:rPr>
                <a:t>Article 3 </a:t>
              </a:r>
            </a:p>
            <a:p>
              <a:pPr algn="ctr" eaLnBrk="1" fontAlgn="auto" hangingPunct="1">
                <a:spcBef>
                  <a:spcPts val="0"/>
                </a:spcBef>
                <a:spcAft>
                  <a:spcPts val="0"/>
                </a:spcAft>
              </a:pPr>
              <a:r>
                <a:rPr lang="en-GB" sz="1600" dirty="0" smtClean="0">
                  <a:solidFill>
                    <a:prstClr val="black"/>
                  </a:solidFill>
                  <a:latin typeface="Calibri"/>
                </a:rPr>
                <a:t>Exposure Limit Values &amp; Action Levels</a:t>
              </a:r>
              <a:endParaRPr lang="en-GB" sz="1600" dirty="0">
                <a:solidFill>
                  <a:prstClr val="black"/>
                </a:solidFill>
                <a:latin typeface="Calibri"/>
              </a:endParaRPr>
            </a:p>
          </p:txBody>
        </p:sp>
        <p:sp>
          <p:nvSpPr>
            <p:cNvPr id="25" name="TextBox 24"/>
            <p:cNvSpPr txBox="1"/>
            <p:nvPr/>
          </p:nvSpPr>
          <p:spPr>
            <a:xfrm>
              <a:off x="177800" y="1460500"/>
              <a:ext cx="2679700" cy="830997"/>
            </a:xfrm>
            <a:prstGeom prst="rect">
              <a:avLst/>
            </a:prstGeom>
            <a:solidFill>
              <a:srgbClr val="92D050"/>
            </a:solidFill>
          </p:spPr>
          <p:txBody>
            <a:bodyPr wrap="square" rtlCol="0">
              <a:spAutoFit/>
            </a:bodyPr>
            <a:lstStyle/>
            <a:p>
              <a:pPr algn="ctr" eaLnBrk="1" fontAlgn="auto" hangingPunct="1">
                <a:spcBef>
                  <a:spcPts val="0"/>
                </a:spcBef>
                <a:spcAft>
                  <a:spcPts val="0"/>
                </a:spcAft>
              </a:pPr>
              <a:r>
                <a:rPr lang="en-GB" sz="1600" dirty="0" smtClean="0">
                  <a:solidFill>
                    <a:prstClr val="black"/>
                  </a:solidFill>
                  <a:latin typeface="Calibri"/>
                </a:rPr>
                <a:t>Article 7 </a:t>
              </a:r>
            </a:p>
            <a:p>
              <a:pPr algn="ctr" eaLnBrk="1" fontAlgn="auto" hangingPunct="1">
                <a:spcBef>
                  <a:spcPts val="0"/>
                </a:spcBef>
                <a:spcAft>
                  <a:spcPts val="0"/>
                </a:spcAft>
              </a:pPr>
              <a:r>
                <a:rPr lang="en-GB" sz="1600" dirty="0" smtClean="0">
                  <a:solidFill>
                    <a:prstClr val="black"/>
                  </a:solidFill>
                  <a:latin typeface="Calibri"/>
                </a:rPr>
                <a:t>Consultation &amp; participation of workers</a:t>
              </a:r>
              <a:endParaRPr lang="en-GB" sz="1600" dirty="0">
                <a:solidFill>
                  <a:prstClr val="black"/>
                </a:solidFill>
                <a:latin typeface="Calibri"/>
              </a:endParaRPr>
            </a:p>
          </p:txBody>
        </p:sp>
        <p:grpSp>
          <p:nvGrpSpPr>
            <p:cNvPr id="4" name="Group 27"/>
            <p:cNvGrpSpPr/>
            <p:nvPr/>
          </p:nvGrpSpPr>
          <p:grpSpPr>
            <a:xfrm>
              <a:off x="3276600" y="2743200"/>
              <a:ext cx="2552700" cy="1028700"/>
              <a:chOff x="3352800" y="2755900"/>
              <a:chExt cx="2552700" cy="1028700"/>
            </a:xfrm>
          </p:grpSpPr>
          <p:sp>
            <p:nvSpPr>
              <p:cNvPr id="12" name="Flowchart: Decision 11"/>
              <p:cNvSpPr/>
              <p:nvPr/>
            </p:nvSpPr>
            <p:spPr>
              <a:xfrm>
                <a:off x="3352800" y="2755900"/>
                <a:ext cx="2552700" cy="1028700"/>
              </a:xfrm>
              <a:prstGeom prst="flowChartDecision">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GB" sz="1800">
                  <a:solidFill>
                    <a:prstClr val="white"/>
                  </a:solidFill>
                </a:endParaRPr>
              </a:p>
            </p:txBody>
          </p:sp>
          <p:sp>
            <p:nvSpPr>
              <p:cNvPr id="27" name="TextBox 26"/>
              <p:cNvSpPr txBox="1"/>
              <p:nvPr/>
            </p:nvSpPr>
            <p:spPr>
              <a:xfrm>
                <a:off x="3759200" y="2921000"/>
                <a:ext cx="1790700" cy="615553"/>
              </a:xfrm>
              <a:prstGeom prst="rect">
                <a:avLst/>
              </a:prstGeom>
              <a:noFill/>
            </p:spPr>
            <p:txBody>
              <a:bodyPr wrap="square" rtlCol="0">
                <a:spAutoFit/>
              </a:bodyPr>
              <a:lstStyle/>
              <a:p>
                <a:pPr algn="ctr" eaLnBrk="1" fontAlgn="auto" hangingPunct="1">
                  <a:spcBef>
                    <a:spcPts val="0"/>
                  </a:spcBef>
                  <a:spcAft>
                    <a:spcPts val="0"/>
                  </a:spcAft>
                </a:pPr>
                <a:r>
                  <a:rPr lang="en-GB" sz="1600" dirty="0" smtClean="0">
                    <a:solidFill>
                      <a:prstClr val="black"/>
                    </a:solidFill>
                    <a:latin typeface="Calibri"/>
                  </a:rPr>
                  <a:t>Are EMF a risk to health &amp; safety</a:t>
                </a:r>
                <a:r>
                  <a:rPr lang="en-GB" sz="1800" dirty="0" smtClean="0">
                    <a:solidFill>
                      <a:prstClr val="black"/>
                    </a:solidFill>
                    <a:latin typeface="Calibri"/>
                  </a:rPr>
                  <a:t>? </a:t>
                </a:r>
              </a:p>
            </p:txBody>
          </p:sp>
        </p:grpSp>
        <p:sp>
          <p:nvSpPr>
            <p:cNvPr id="29" name="TextBox 28"/>
            <p:cNvSpPr txBox="1"/>
            <p:nvPr/>
          </p:nvSpPr>
          <p:spPr>
            <a:xfrm>
              <a:off x="6235700" y="2857500"/>
              <a:ext cx="2679700" cy="861774"/>
            </a:xfrm>
            <a:prstGeom prst="rect">
              <a:avLst/>
            </a:prstGeom>
            <a:solidFill>
              <a:srgbClr val="92D050"/>
            </a:solidFill>
          </p:spPr>
          <p:txBody>
            <a:bodyPr wrap="square" rtlCol="0">
              <a:spAutoFit/>
            </a:bodyPr>
            <a:lstStyle/>
            <a:p>
              <a:pPr algn="ctr" eaLnBrk="1" fontAlgn="auto" hangingPunct="1">
                <a:spcBef>
                  <a:spcPts val="0"/>
                </a:spcBef>
                <a:spcAft>
                  <a:spcPts val="0"/>
                </a:spcAft>
              </a:pPr>
              <a:r>
                <a:rPr lang="en-GB" sz="1600" dirty="0" smtClean="0">
                  <a:solidFill>
                    <a:prstClr val="black"/>
                  </a:solidFill>
                  <a:latin typeface="Calibri"/>
                </a:rPr>
                <a:t>No further action under the EMF Directive</a:t>
              </a:r>
            </a:p>
            <a:p>
              <a:pPr algn="ctr" eaLnBrk="1" fontAlgn="auto" hangingPunct="1">
                <a:spcBef>
                  <a:spcPts val="0"/>
                </a:spcBef>
                <a:spcAft>
                  <a:spcPts val="0"/>
                </a:spcAft>
              </a:pPr>
              <a:endParaRPr lang="en-GB" sz="1800" dirty="0">
                <a:solidFill>
                  <a:prstClr val="black"/>
                </a:solidFill>
                <a:latin typeface="Calibri"/>
              </a:endParaRPr>
            </a:p>
          </p:txBody>
        </p:sp>
        <p:sp>
          <p:nvSpPr>
            <p:cNvPr id="30" name="TextBox 29"/>
            <p:cNvSpPr txBox="1"/>
            <p:nvPr/>
          </p:nvSpPr>
          <p:spPr>
            <a:xfrm>
              <a:off x="6235700" y="4178300"/>
              <a:ext cx="2679700" cy="861774"/>
            </a:xfrm>
            <a:prstGeom prst="rect">
              <a:avLst/>
            </a:prstGeom>
            <a:solidFill>
              <a:srgbClr val="92D050"/>
            </a:solidFill>
          </p:spPr>
          <p:txBody>
            <a:bodyPr wrap="square" rtlCol="0">
              <a:spAutoFit/>
            </a:bodyPr>
            <a:lstStyle/>
            <a:p>
              <a:pPr algn="ctr" eaLnBrk="1" fontAlgn="auto" hangingPunct="1">
                <a:spcBef>
                  <a:spcPts val="0"/>
                </a:spcBef>
                <a:spcAft>
                  <a:spcPts val="0"/>
                </a:spcAft>
              </a:pPr>
              <a:r>
                <a:rPr lang="en-GB" sz="1600" dirty="0" smtClean="0">
                  <a:solidFill>
                    <a:prstClr val="black"/>
                  </a:solidFill>
                  <a:latin typeface="Calibri"/>
                </a:rPr>
                <a:t>General duties under the Framework Directive</a:t>
              </a:r>
            </a:p>
            <a:p>
              <a:pPr algn="ctr" eaLnBrk="1" fontAlgn="auto" hangingPunct="1">
                <a:spcBef>
                  <a:spcPts val="0"/>
                </a:spcBef>
                <a:spcAft>
                  <a:spcPts val="0"/>
                </a:spcAft>
              </a:pPr>
              <a:endParaRPr lang="en-GB" sz="1800" dirty="0">
                <a:solidFill>
                  <a:prstClr val="black"/>
                </a:solidFill>
                <a:latin typeface="Calibri"/>
              </a:endParaRPr>
            </a:p>
          </p:txBody>
        </p:sp>
        <p:sp>
          <p:nvSpPr>
            <p:cNvPr id="31" name="TextBox 30"/>
            <p:cNvSpPr txBox="1"/>
            <p:nvPr/>
          </p:nvSpPr>
          <p:spPr>
            <a:xfrm>
              <a:off x="3302000" y="4216400"/>
              <a:ext cx="2679700" cy="830997"/>
            </a:xfrm>
            <a:prstGeom prst="rect">
              <a:avLst/>
            </a:prstGeom>
            <a:solidFill>
              <a:srgbClr val="92D050"/>
            </a:solidFill>
          </p:spPr>
          <p:txBody>
            <a:bodyPr wrap="square" rtlCol="0">
              <a:spAutoFit/>
            </a:bodyPr>
            <a:lstStyle/>
            <a:p>
              <a:pPr algn="ctr" eaLnBrk="1" fontAlgn="auto" hangingPunct="1">
                <a:spcBef>
                  <a:spcPts val="0"/>
                </a:spcBef>
                <a:spcAft>
                  <a:spcPts val="0"/>
                </a:spcAft>
              </a:pPr>
              <a:r>
                <a:rPr lang="en-GB" sz="1600" dirty="0" smtClean="0">
                  <a:solidFill>
                    <a:prstClr val="black"/>
                  </a:solidFill>
                  <a:latin typeface="Calibri"/>
                </a:rPr>
                <a:t>Article 5 </a:t>
              </a:r>
            </a:p>
            <a:p>
              <a:pPr algn="ctr" eaLnBrk="1" fontAlgn="auto" hangingPunct="1">
                <a:spcBef>
                  <a:spcPts val="0"/>
                </a:spcBef>
                <a:spcAft>
                  <a:spcPts val="0"/>
                </a:spcAft>
              </a:pPr>
              <a:r>
                <a:rPr lang="en-GB" sz="1600" dirty="0" smtClean="0">
                  <a:solidFill>
                    <a:prstClr val="black"/>
                  </a:solidFill>
                  <a:latin typeface="Calibri"/>
                </a:rPr>
                <a:t>Provisions aimed at reducing or avoiding risks</a:t>
              </a:r>
              <a:endParaRPr lang="en-GB" sz="1600" dirty="0">
                <a:solidFill>
                  <a:prstClr val="black"/>
                </a:solidFill>
                <a:latin typeface="Calibri"/>
              </a:endParaRPr>
            </a:p>
          </p:txBody>
        </p:sp>
        <p:sp>
          <p:nvSpPr>
            <p:cNvPr id="32" name="TextBox 31"/>
            <p:cNvSpPr txBox="1"/>
            <p:nvPr/>
          </p:nvSpPr>
          <p:spPr>
            <a:xfrm>
              <a:off x="3302000" y="5473700"/>
              <a:ext cx="2679700" cy="830997"/>
            </a:xfrm>
            <a:prstGeom prst="rect">
              <a:avLst/>
            </a:prstGeom>
            <a:solidFill>
              <a:srgbClr val="92D050"/>
            </a:solidFill>
          </p:spPr>
          <p:txBody>
            <a:bodyPr wrap="square" rtlCol="0">
              <a:spAutoFit/>
            </a:bodyPr>
            <a:lstStyle/>
            <a:p>
              <a:pPr algn="ctr" eaLnBrk="1" fontAlgn="auto" hangingPunct="1">
                <a:spcBef>
                  <a:spcPts val="0"/>
                </a:spcBef>
                <a:spcAft>
                  <a:spcPts val="0"/>
                </a:spcAft>
              </a:pPr>
              <a:r>
                <a:rPr lang="en-GB" sz="1600" dirty="0" smtClean="0">
                  <a:solidFill>
                    <a:prstClr val="black"/>
                  </a:solidFill>
                  <a:latin typeface="Calibri"/>
                </a:rPr>
                <a:t>Article 6 </a:t>
              </a:r>
            </a:p>
            <a:p>
              <a:pPr algn="ctr" eaLnBrk="1" fontAlgn="auto" hangingPunct="1">
                <a:spcBef>
                  <a:spcPts val="0"/>
                </a:spcBef>
                <a:spcAft>
                  <a:spcPts val="0"/>
                </a:spcAft>
              </a:pPr>
              <a:r>
                <a:rPr lang="en-GB" sz="1600" dirty="0" smtClean="0">
                  <a:solidFill>
                    <a:prstClr val="black"/>
                  </a:solidFill>
                  <a:latin typeface="Calibri"/>
                </a:rPr>
                <a:t>Worker information &amp; training</a:t>
              </a:r>
            </a:p>
            <a:p>
              <a:pPr algn="ctr" eaLnBrk="1" fontAlgn="auto" hangingPunct="1">
                <a:spcBef>
                  <a:spcPts val="0"/>
                </a:spcBef>
                <a:spcAft>
                  <a:spcPts val="0"/>
                </a:spcAft>
              </a:pPr>
              <a:endParaRPr lang="en-GB" sz="1600" dirty="0">
                <a:solidFill>
                  <a:prstClr val="black"/>
                </a:solidFill>
                <a:latin typeface="Calibri"/>
              </a:endParaRPr>
            </a:p>
          </p:txBody>
        </p:sp>
        <p:sp>
          <p:nvSpPr>
            <p:cNvPr id="33" name="TextBox 32"/>
            <p:cNvSpPr txBox="1"/>
            <p:nvPr/>
          </p:nvSpPr>
          <p:spPr>
            <a:xfrm>
              <a:off x="254000" y="5473700"/>
              <a:ext cx="2679700" cy="830997"/>
            </a:xfrm>
            <a:prstGeom prst="rect">
              <a:avLst/>
            </a:prstGeom>
            <a:solidFill>
              <a:schemeClr val="bg1">
                <a:lumMod val="85000"/>
              </a:schemeClr>
            </a:solidFill>
          </p:spPr>
          <p:txBody>
            <a:bodyPr wrap="square" rtlCol="0">
              <a:spAutoFit/>
            </a:bodyPr>
            <a:lstStyle/>
            <a:p>
              <a:pPr algn="ctr" eaLnBrk="1" fontAlgn="auto" hangingPunct="1">
                <a:spcBef>
                  <a:spcPts val="0"/>
                </a:spcBef>
                <a:spcAft>
                  <a:spcPts val="0"/>
                </a:spcAft>
              </a:pPr>
              <a:r>
                <a:rPr lang="en-GB" sz="1600" dirty="0" smtClean="0">
                  <a:solidFill>
                    <a:prstClr val="black"/>
                  </a:solidFill>
                  <a:latin typeface="Calibri"/>
                </a:rPr>
                <a:t>Article 8 </a:t>
              </a:r>
            </a:p>
            <a:p>
              <a:pPr algn="ctr" eaLnBrk="1" fontAlgn="auto" hangingPunct="1">
                <a:spcBef>
                  <a:spcPts val="0"/>
                </a:spcBef>
                <a:spcAft>
                  <a:spcPts val="0"/>
                </a:spcAft>
              </a:pPr>
              <a:r>
                <a:rPr lang="en-GB" sz="1600" dirty="0" smtClean="0">
                  <a:solidFill>
                    <a:prstClr val="black"/>
                  </a:solidFill>
                  <a:latin typeface="Calibri"/>
                </a:rPr>
                <a:t>Health surveillance (according to national law &amp; practice)</a:t>
              </a:r>
              <a:endParaRPr lang="en-GB" sz="1600" dirty="0">
                <a:solidFill>
                  <a:prstClr val="black"/>
                </a:solidFill>
                <a:latin typeface="Calibri"/>
              </a:endParaRPr>
            </a:p>
          </p:txBody>
        </p:sp>
        <p:grpSp>
          <p:nvGrpSpPr>
            <p:cNvPr id="5" name="Group 36"/>
            <p:cNvGrpSpPr/>
            <p:nvPr/>
          </p:nvGrpSpPr>
          <p:grpSpPr>
            <a:xfrm>
              <a:off x="5803900" y="2946400"/>
              <a:ext cx="495300" cy="596900"/>
              <a:chOff x="1092200" y="3492500"/>
              <a:chExt cx="495300" cy="596900"/>
            </a:xfrm>
          </p:grpSpPr>
          <p:sp>
            <p:nvSpPr>
              <p:cNvPr id="35" name="Right Arrow 34"/>
              <p:cNvSpPr/>
              <p:nvPr/>
            </p:nvSpPr>
            <p:spPr>
              <a:xfrm>
                <a:off x="1143000" y="3492500"/>
                <a:ext cx="368300" cy="596900"/>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GB" sz="1800">
                  <a:solidFill>
                    <a:prstClr val="white"/>
                  </a:solidFill>
                </a:endParaRPr>
              </a:p>
            </p:txBody>
          </p:sp>
          <p:sp>
            <p:nvSpPr>
              <p:cNvPr id="36" name="TextBox 35"/>
              <p:cNvSpPr txBox="1"/>
              <p:nvPr/>
            </p:nvSpPr>
            <p:spPr>
              <a:xfrm>
                <a:off x="1092200" y="3594100"/>
                <a:ext cx="495300" cy="338554"/>
              </a:xfrm>
              <a:prstGeom prst="rect">
                <a:avLst/>
              </a:prstGeom>
              <a:noFill/>
            </p:spPr>
            <p:txBody>
              <a:bodyPr wrap="square" rtlCol="0">
                <a:spAutoFit/>
              </a:bodyPr>
              <a:lstStyle/>
              <a:p>
                <a:pPr eaLnBrk="1" fontAlgn="auto" hangingPunct="1">
                  <a:spcBef>
                    <a:spcPts val="0"/>
                  </a:spcBef>
                  <a:spcAft>
                    <a:spcPts val="0"/>
                  </a:spcAft>
                </a:pPr>
                <a:r>
                  <a:rPr lang="en-GB" sz="1600" dirty="0" smtClean="0">
                    <a:solidFill>
                      <a:prstClr val="black"/>
                    </a:solidFill>
                    <a:latin typeface="Calibri"/>
                  </a:rPr>
                  <a:t>No</a:t>
                </a:r>
                <a:endParaRPr lang="en-GB" sz="1600" dirty="0">
                  <a:solidFill>
                    <a:prstClr val="black"/>
                  </a:solidFill>
                  <a:latin typeface="Calibri"/>
                </a:endParaRPr>
              </a:p>
            </p:txBody>
          </p:sp>
        </p:grpSp>
        <p:grpSp>
          <p:nvGrpSpPr>
            <p:cNvPr id="6" name="Group 41"/>
            <p:cNvGrpSpPr/>
            <p:nvPr/>
          </p:nvGrpSpPr>
          <p:grpSpPr>
            <a:xfrm>
              <a:off x="4267200" y="3822700"/>
              <a:ext cx="596900" cy="368300"/>
              <a:chOff x="1257300" y="3302000"/>
              <a:chExt cx="596900" cy="368300"/>
            </a:xfrm>
          </p:grpSpPr>
          <p:sp>
            <p:nvSpPr>
              <p:cNvPr id="39" name="Right Arrow 38"/>
              <p:cNvSpPr/>
              <p:nvPr/>
            </p:nvSpPr>
            <p:spPr>
              <a:xfrm rot="5400000">
                <a:off x="1371600" y="3187700"/>
                <a:ext cx="368300" cy="596900"/>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GB" sz="1800">
                  <a:solidFill>
                    <a:prstClr val="white"/>
                  </a:solidFill>
                </a:endParaRPr>
              </a:p>
            </p:txBody>
          </p:sp>
          <p:sp>
            <p:nvSpPr>
              <p:cNvPr id="41" name="TextBox 40"/>
              <p:cNvSpPr txBox="1"/>
              <p:nvPr/>
            </p:nvSpPr>
            <p:spPr>
              <a:xfrm>
                <a:off x="1333500" y="3327400"/>
                <a:ext cx="520700" cy="338554"/>
              </a:xfrm>
              <a:prstGeom prst="rect">
                <a:avLst/>
              </a:prstGeom>
              <a:noFill/>
            </p:spPr>
            <p:txBody>
              <a:bodyPr wrap="square" rtlCol="0">
                <a:spAutoFit/>
              </a:bodyPr>
              <a:lstStyle/>
              <a:p>
                <a:pPr eaLnBrk="1" fontAlgn="auto" hangingPunct="1">
                  <a:spcBef>
                    <a:spcPts val="0"/>
                  </a:spcBef>
                  <a:spcAft>
                    <a:spcPts val="0"/>
                  </a:spcAft>
                </a:pPr>
                <a:r>
                  <a:rPr lang="en-GB" sz="1600" dirty="0" smtClean="0">
                    <a:solidFill>
                      <a:prstClr val="black"/>
                    </a:solidFill>
                    <a:latin typeface="Calibri"/>
                  </a:rPr>
                  <a:t>Yes</a:t>
                </a:r>
                <a:endParaRPr lang="en-GB" sz="1600" dirty="0">
                  <a:solidFill>
                    <a:prstClr val="black"/>
                  </a:solidFill>
                  <a:latin typeface="Calibri"/>
                </a:endParaRPr>
              </a:p>
            </p:txBody>
          </p:sp>
        </p:grpSp>
        <p:sp>
          <p:nvSpPr>
            <p:cNvPr id="44" name="Right Arrow 43"/>
            <p:cNvSpPr/>
            <p:nvPr/>
          </p:nvSpPr>
          <p:spPr>
            <a:xfrm>
              <a:off x="2882900" y="1587500"/>
              <a:ext cx="368300" cy="596900"/>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GB" sz="1800">
                <a:solidFill>
                  <a:prstClr val="white"/>
                </a:solidFill>
              </a:endParaRPr>
            </a:p>
          </p:txBody>
        </p:sp>
        <p:sp>
          <p:nvSpPr>
            <p:cNvPr id="48" name="Right Arrow 47"/>
            <p:cNvSpPr/>
            <p:nvPr/>
          </p:nvSpPr>
          <p:spPr>
            <a:xfrm rot="10800000">
              <a:off x="5829300" y="1562100"/>
              <a:ext cx="368300" cy="596900"/>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GB" sz="1800">
                <a:solidFill>
                  <a:prstClr val="white"/>
                </a:solidFill>
              </a:endParaRPr>
            </a:p>
          </p:txBody>
        </p:sp>
        <p:sp>
          <p:nvSpPr>
            <p:cNvPr id="49" name="Right Arrow 48"/>
            <p:cNvSpPr/>
            <p:nvPr/>
          </p:nvSpPr>
          <p:spPr>
            <a:xfrm rot="5400000">
              <a:off x="4356100" y="2222500"/>
              <a:ext cx="368300" cy="596900"/>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GB" sz="1800">
                <a:solidFill>
                  <a:prstClr val="white"/>
                </a:solidFill>
              </a:endParaRPr>
            </a:p>
          </p:txBody>
        </p:sp>
        <p:sp>
          <p:nvSpPr>
            <p:cNvPr id="50" name="Right Arrow 49"/>
            <p:cNvSpPr/>
            <p:nvPr/>
          </p:nvSpPr>
          <p:spPr>
            <a:xfrm rot="5400000">
              <a:off x="7429500" y="3644900"/>
              <a:ext cx="368300" cy="596900"/>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GB" sz="1800">
                <a:solidFill>
                  <a:prstClr val="white"/>
                </a:solidFill>
              </a:endParaRPr>
            </a:p>
          </p:txBody>
        </p:sp>
        <p:sp>
          <p:nvSpPr>
            <p:cNvPr id="51" name="Right Arrow 50"/>
            <p:cNvSpPr/>
            <p:nvPr/>
          </p:nvSpPr>
          <p:spPr>
            <a:xfrm rot="5400000">
              <a:off x="4406900" y="4965700"/>
              <a:ext cx="368300" cy="596900"/>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GB" sz="1800">
                <a:solidFill>
                  <a:prstClr val="white"/>
                </a:solidFill>
              </a:endParaRPr>
            </a:p>
          </p:txBody>
        </p:sp>
        <p:sp>
          <p:nvSpPr>
            <p:cNvPr id="52" name="Right Arrow 51"/>
            <p:cNvSpPr/>
            <p:nvPr/>
          </p:nvSpPr>
          <p:spPr>
            <a:xfrm rot="10800000">
              <a:off x="2895600" y="5575300"/>
              <a:ext cx="368300" cy="596900"/>
            </a:xfrm>
            <a:prstGeom prst="rightArrow">
              <a:avLst/>
            </a:prstGeom>
            <a:noFill/>
            <a:ln>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GB" sz="1800">
                <a:solidFill>
                  <a:prstClr val="white"/>
                </a:solidFill>
              </a:endParaRPr>
            </a:p>
          </p:txBody>
        </p:sp>
        <p:cxnSp>
          <p:nvCxnSpPr>
            <p:cNvPr id="54" name="Elbow Connector 53"/>
            <p:cNvCxnSpPr>
              <a:stCxn id="25" idx="2"/>
              <a:endCxn id="31" idx="1"/>
            </p:cNvCxnSpPr>
            <p:nvPr/>
          </p:nvCxnSpPr>
          <p:spPr>
            <a:xfrm rot="16200000" flipH="1">
              <a:off x="1239624" y="2569523"/>
              <a:ext cx="2340402" cy="1784350"/>
            </a:xfrm>
            <a:prstGeom prst="bentConnector2">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7" name="Elbow Connector 56"/>
            <p:cNvCxnSpPr>
              <a:stCxn id="32" idx="3"/>
              <a:endCxn id="30" idx="2"/>
            </p:cNvCxnSpPr>
            <p:nvPr/>
          </p:nvCxnSpPr>
          <p:spPr>
            <a:xfrm flipV="1">
              <a:off x="5981700" y="5040074"/>
              <a:ext cx="1593850" cy="849125"/>
            </a:xfrm>
            <a:prstGeom prst="bentConnector2">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64" name="Shape 63"/>
            <p:cNvCxnSpPr>
              <a:stCxn id="33" idx="2"/>
            </p:cNvCxnSpPr>
            <p:nvPr/>
          </p:nvCxnSpPr>
          <p:spPr>
            <a:xfrm rot="16200000" flipH="1">
              <a:off x="4508074" y="3390473"/>
              <a:ext cx="159603" cy="5988050"/>
            </a:xfrm>
            <a:prstGeom prst="bentConnector2">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flipV="1">
              <a:off x="7569200" y="5918200"/>
              <a:ext cx="0" cy="50800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grpSp>
      <p:sp>
        <p:nvSpPr>
          <p:cNvPr id="69" name="Text Box 4"/>
          <p:cNvSpPr txBox="1">
            <a:spLocks noChangeArrowheads="1"/>
          </p:cNvSpPr>
          <p:nvPr/>
        </p:nvSpPr>
        <p:spPr bwMode="auto">
          <a:xfrm>
            <a:off x="479425" y="261938"/>
            <a:ext cx="7662863" cy="646331"/>
          </a:xfrm>
          <a:prstGeom prst="rect">
            <a:avLst/>
          </a:prstGeom>
          <a:noFill/>
          <a:ln w="12700">
            <a:noFill/>
            <a:miter lim="800000"/>
            <a:headEnd/>
            <a:tailEnd/>
          </a:ln>
          <a:effectLst/>
        </p:spPr>
        <p:txBody>
          <a:bodyPr>
            <a:spAutoFit/>
          </a:bodyPr>
          <a:lstStyle/>
          <a:p>
            <a:pPr eaLnBrk="1" fontAlgn="auto" hangingPunct="1">
              <a:spcBef>
                <a:spcPct val="50000"/>
              </a:spcBef>
              <a:spcAft>
                <a:spcPts val="0"/>
              </a:spcAft>
              <a:defRPr/>
            </a:pPr>
            <a:r>
              <a:rPr lang="en-GB" sz="3600" dirty="0" smtClean="0">
                <a:solidFill>
                  <a:prstClr val="black"/>
                </a:solidFill>
                <a:latin typeface="Calibri"/>
              </a:rPr>
              <a:t>Articles of the Directive</a:t>
            </a:r>
            <a:endParaRPr lang="en-US" sz="3600" dirty="0">
              <a:solidFill>
                <a:prstClr val="black"/>
              </a:solidFill>
              <a:latin typeface="Calibri"/>
            </a:endParaRPr>
          </a:p>
        </p:txBody>
      </p:sp>
    </p:spTree>
    <p:extLst>
      <p:ext uri="{BB962C8B-B14F-4D97-AF65-F5344CB8AC3E}">
        <p14:creationId xmlns:p14="http://schemas.microsoft.com/office/powerpoint/2010/main" val="37930349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479425" y="261938"/>
            <a:ext cx="7662863" cy="646331"/>
          </a:xfrm>
          <a:prstGeom prst="rect">
            <a:avLst/>
          </a:prstGeom>
          <a:noFill/>
          <a:ln w="12700">
            <a:noFill/>
            <a:miter lim="800000"/>
            <a:headEnd/>
            <a:tailEnd/>
          </a:ln>
          <a:effectLst/>
        </p:spPr>
        <p:txBody>
          <a:bodyPr>
            <a:spAutoFit/>
          </a:bodyPr>
          <a:lstStyle/>
          <a:p>
            <a:pPr eaLnBrk="1" fontAlgn="auto" hangingPunct="1">
              <a:spcBef>
                <a:spcPct val="50000"/>
              </a:spcBef>
              <a:spcAft>
                <a:spcPts val="0"/>
              </a:spcAft>
              <a:defRPr/>
            </a:pPr>
            <a:r>
              <a:rPr lang="en-GB" sz="3600" dirty="0" smtClean="0">
                <a:solidFill>
                  <a:prstClr val="black"/>
                </a:solidFill>
                <a:latin typeface="Calibri"/>
              </a:rPr>
              <a:t>Article 3</a:t>
            </a:r>
            <a:endParaRPr lang="en-US" sz="3600" dirty="0">
              <a:solidFill>
                <a:prstClr val="black"/>
              </a:solidFill>
              <a:latin typeface="Calibri"/>
            </a:endParaRPr>
          </a:p>
        </p:txBody>
      </p:sp>
      <p:sp>
        <p:nvSpPr>
          <p:cNvPr id="5" name="TextBox 4"/>
          <p:cNvSpPr txBox="1"/>
          <p:nvPr/>
        </p:nvSpPr>
        <p:spPr>
          <a:xfrm>
            <a:off x="495300" y="1079500"/>
            <a:ext cx="7747000" cy="6093976"/>
          </a:xfrm>
          <a:prstGeom prst="rect">
            <a:avLst/>
          </a:prstGeom>
          <a:noFill/>
        </p:spPr>
        <p:txBody>
          <a:bodyPr wrap="square" rtlCol="0">
            <a:spAutoFit/>
          </a:bodyPr>
          <a:lstStyle/>
          <a:p>
            <a:pPr eaLnBrk="1" fontAlgn="auto" hangingPunct="1">
              <a:spcBef>
                <a:spcPts val="0"/>
              </a:spcBef>
              <a:spcAft>
                <a:spcPts val="0"/>
              </a:spcAft>
              <a:buClr>
                <a:srgbClr val="FFC000"/>
              </a:buClr>
            </a:pPr>
            <a:r>
              <a:rPr lang="en-GB" sz="2800" dirty="0" smtClean="0">
                <a:solidFill>
                  <a:prstClr val="black"/>
                </a:solidFill>
                <a:latin typeface="Calibri"/>
              </a:rPr>
              <a:t>Exposure Limit Values &amp; Action Levels</a:t>
            </a:r>
          </a:p>
          <a:p>
            <a:pPr marL="177800" indent="-177800" eaLnBrk="1" fontAlgn="auto" hangingPunct="1">
              <a:spcBef>
                <a:spcPts val="0"/>
              </a:spcBef>
              <a:spcAft>
                <a:spcPts val="0"/>
              </a:spcAft>
              <a:buClr>
                <a:srgbClr val="FFC000"/>
              </a:buClr>
              <a:buFont typeface="Arial" pitchFamily="34" charset="0"/>
              <a:buChar char="•"/>
            </a:pPr>
            <a:endParaRPr lang="en-GB" sz="800" dirty="0" smtClean="0">
              <a:solidFill>
                <a:prstClr val="black"/>
              </a:solidFill>
              <a:latin typeface="Calibri"/>
            </a:endParaRPr>
          </a:p>
          <a:p>
            <a:pPr marL="177800" indent="-177800" eaLnBrk="1" fontAlgn="auto" hangingPunct="1">
              <a:spcBef>
                <a:spcPts val="0"/>
              </a:spcBef>
              <a:spcAft>
                <a:spcPts val="0"/>
              </a:spcAft>
              <a:buClr>
                <a:srgbClr val="FFC000"/>
              </a:buClr>
              <a:buFont typeface="Arial" pitchFamily="34" charset="0"/>
              <a:buChar char="•"/>
            </a:pPr>
            <a:r>
              <a:rPr lang="en-GB" sz="2400" dirty="0" smtClean="0">
                <a:solidFill>
                  <a:prstClr val="black"/>
                </a:solidFill>
                <a:latin typeface="Calibri"/>
              </a:rPr>
              <a:t>Exposure Limit Values (ELVs)</a:t>
            </a:r>
          </a:p>
          <a:p>
            <a:pPr marL="177800" indent="-177800" eaLnBrk="1" fontAlgn="auto" hangingPunct="1">
              <a:spcBef>
                <a:spcPts val="0"/>
              </a:spcBef>
              <a:spcAft>
                <a:spcPts val="0"/>
              </a:spcAft>
              <a:buClr>
                <a:srgbClr val="FFC000"/>
              </a:buClr>
            </a:pPr>
            <a:r>
              <a:rPr lang="en-GB" sz="2400" dirty="0" smtClean="0">
                <a:solidFill>
                  <a:prstClr val="black"/>
                </a:solidFill>
                <a:latin typeface="Calibri"/>
              </a:rPr>
              <a:t>	ELVs must not be exceeded. Proving compliance with ELVs can be complicated so often employers use the more conservative Action Levels as the maximum permissible exposure levels. </a:t>
            </a:r>
          </a:p>
          <a:p>
            <a:pPr marL="177800" indent="-177800" eaLnBrk="1" fontAlgn="auto" hangingPunct="1">
              <a:spcBef>
                <a:spcPts val="0"/>
              </a:spcBef>
              <a:spcAft>
                <a:spcPts val="0"/>
              </a:spcAft>
              <a:buClr>
                <a:srgbClr val="FFC000"/>
              </a:buClr>
              <a:buFont typeface="Arial" pitchFamily="34" charset="0"/>
              <a:buChar char="•"/>
            </a:pPr>
            <a:endParaRPr lang="en-GB" sz="1200" dirty="0" smtClean="0">
              <a:solidFill>
                <a:prstClr val="black"/>
              </a:solidFill>
              <a:latin typeface="Calibri"/>
            </a:endParaRPr>
          </a:p>
          <a:p>
            <a:pPr marL="177800" indent="-177800" eaLnBrk="1" fontAlgn="auto" hangingPunct="1">
              <a:spcBef>
                <a:spcPts val="0"/>
              </a:spcBef>
              <a:spcAft>
                <a:spcPts val="0"/>
              </a:spcAft>
              <a:buClr>
                <a:srgbClr val="FFC000"/>
              </a:buClr>
              <a:buFont typeface="Arial" pitchFamily="34" charset="0"/>
              <a:buChar char="•"/>
            </a:pPr>
            <a:r>
              <a:rPr lang="en-GB" sz="2400" dirty="0" smtClean="0">
                <a:solidFill>
                  <a:prstClr val="black"/>
                </a:solidFill>
                <a:latin typeface="Calibri"/>
              </a:rPr>
              <a:t>Action Levels (ALs)</a:t>
            </a:r>
          </a:p>
          <a:p>
            <a:pPr marL="177800" indent="-177800" eaLnBrk="1" fontAlgn="auto" hangingPunct="1">
              <a:spcBef>
                <a:spcPts val="0"/>
              </a:spcBef>
              <a:spcAft>
                <a:spcPts val="0"/>
              </a:spcAft>
              <a:buClr>
                <a:srgbClr val="FFC000"/>
              </a:buClr>
            </a:pPr>
            <a:r>
              <a:rPr lang="en-GB" sz="2400" dirty="0" smtClean="0">
                <a:solidFill>
                  <a:prstClr val="black"/>
                </a:solidFill>
                <a:latin typeface="Calibri"/>
              </a:rPr>
              <a:t>	Working below the ALs ensures compliance with the ELVs.</a:t>
            </a:r>
          </a:p>
          <a:p>
            <a:pPr marL="177800" indent="-177800" eaLnBrk="1" fontAlgn="auto" hangingPunct="1">
              <a:spcBef>
                <a:spcPts val="0"/>
              </a:spcBef>
              <a:spcAft>
                <a:spcPts val="0"/>
              </a:spcAft>
              <a:buClr>
                <a:srgbClr val="FFC000"/>
              </a:buClr>
              <a:buFont typeface="Arial" pitchFamily="34" charset="0"/>
              <a:buChar char="•"/>
            </a:pPr>
            <a:endParaRPr lang="en-GB" sz="1200" dirty="0" smtClean="0">
              <a:solidFill>
                <a:prstClr val="black"/>
              </a:solidFill>
              <a:latin typeface="Calibri"/>
            </a:endParaRPr>
          </a:p>
          <a:p>
            <a:pPr marL="177800" indent="-177800" eaLnBrk="1" fontAlgn="auto" hangingPunct="1">
              <a:spcBef>
                <a:spcPts val="0"/>
              </a:spcBef>
              <a:spcAft>
                <a:spcPts val="0"/>
              </a:spcAft>
              <a:buClr>
                <a:srgbClr val="FFC000"/>
              </a:buClr>
              <a:buFont typeface="Arial" pitchFamily="34" charset="0"/>
              <a:buChar char="•"/>
            </a:pPr>
            <a:r>
              <a:rPr lang="en-GB" sz="2400" dirty="0" smtClean="0">
                <a:solidFill>
                  <a:prstClr val="black"/>
                </a:solidFill>
                <a:latin typeface="Calibri"/>
              </a:rPr>
              <a:t>Limb Action Levels</a:t>
            </a:r>
          </a:p>
          <a:p>
            <a:pPr marL="177800" indent="-177800" eaLnBrk="1" fontAlgn="auto" hangingPunct="1">
              <a:spcBef>
                <a:spcPts val="0"/>
              </a:spcBef>
              <a:spcAft>
                <a:spcPts val="0"/>
              </a:spcAft>
              <a:buClr>
                <a:srgbClr val="FFC000"/>
              </a:buClr>
            </a:pPr>
            <a:r>
              <a:rPr lang="en-GB" sz="2400" dirty="0" smtClean="0">
                <a:solidFill>
                  <a:prstClr val="black"/>
                </a:solidFill>
                <a:latin typeface="Calibri"/>
              </a:rPr>
              <a:t>	Values for exposure to localised fields e.g. An equipment operators hands and arms. </a:t>
            </a:r>
          </a:p>
          <a:p>
            <a:pPr marL="177800" indent="-177800" eaLnBrk="1" fontAlgn="auto" hangingPunct="1">
              <a:spcBef>
                <a:spcPts val="0"/>
              </a:spcBef>
              <a:spcAft>
                <a:spcPts val="0"/>
              </a:spcAft>
              <a:buClr>
                <a:srgbClr val="FFC000"/>
              </a:buClr>
              <a:buFont typeface="Arial" pitchFamily="34" charset="0"/>
              <a:buChar char="•"/>
            </a:pPr>
            <a:endParaRPr lang="en-GB" sz="2200" dirty="0" smtClean="0">
              <a:solidFill>
                <a:prstClr val="black"/>
              </a:solidFill>
              <a:latin typeface="Calibri"/>
            </a:endParaRPr>
          </a:p>
          <a:p>
            <a:pPr marL="177800" indent="-177800" eaLnBrk="1" fontAlgn="auto" hangingPunct="1">
              <a:spcBef>
                <a:spcPts val="0"/>
              </a:spcBef>
              <a:spcAft>
                <a:spcPts val="0"/>
              </a:spcAft>
              <a:buClr>
                <a:srgbClr val="FFC000"/>
              </a:buClr>
            </a:pPr>
            <a:endParaRPr lang="en-GB" sz="2000" dirty="0" smtClean="0">
              <a:solidFill>
                <a:prstClr val="black"/>
              </a:solidFill>
              <a:latin typeface="Calibri"/>
            </a:endParaRPr>
          </a:p>
          <a:p>
            <a:pPr eaLnBrk="1" fontAlgn="auto" hangingPunct="1">
              <a:spcBef>
                <a:spcPts val="0"/>
              </a:spcBef>
              <a:spcAft>
                <a:spcPts val="0"/>
              </a:spcAft>
            </a:pPr>
            <a:endParaRPr lang="en-GB" sz="1800" dirty="0">
              <a:solidFill>
                <a:prstClr val="black"/>
              </a:solidFill>
              <a:latin typeface="Calibri"/>
            </a:endParaRPr>
          </a:p>
          <a:p>
            <a:pPr eaLnBrk="1" fontAlgn="auto" hangingPunct="1">
              <a:spcBef>
                <a:spcPts val="0"/>
              </a:spcBef>
              <a:spcAft>
                <a:spcPts val="0"/>
              </a:spcAft>
            </a:pPr>
            <a:endParaRPr lang="en-GB" sz="1800" dirty="0">
              <a:solidFill>
                <a:prstClr val="black"/>
              </a:solidFill>
              <a:latin typeface="Calibri"/>
            </a:endParaRPr>
          </a:p>
        </p:txBody>
      </p:sp>
    </p:spTree>
    <p:extLst>
      <p:ext uri="{BB962C8B-B14F-4D97-AF65-F5344CB8AC3E}">
        <p14:creationId xmlns:p14="http://schemas.microsoft.com/office/powerpoint/2010/main" val="3331566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479425" y="261938"/>
            <a:ext cx="7662863" cy="646331"/>
          </a:xfrm>
          <a:prstGeom prst="rect">
            <a:avLst/>
          </a:prstGeom>
          <a:noFill/>
          <a:ln w="12700">
            <a:noFill/>
            <a:miter lim="800000"/>
            <a:headEnd/>
            <a:tailEnd/>
          </a:ln>
          <a:effectLst/>
        </p:spPr>
        <p:txBody>
          <a:bodyPr>
            <a:spAutoFit/>
          </a:bodyPr>
          <a:lstStyle/>
          <a:p>
            <a:pPr eaLnBrk="1" fontAlgn="auto" hangingPunct="1">
              <a:spcBef>
                <a:spcPct val="50000"/>
              </a:spcBef>
              <a:spcAft>
                <a:spcPts val="0"/>
              </a:spcAft>
              <a:defRPr/>
            </a:pPr>
            <a:r>
              <a:rPr lang="en-GB" sz="3600" dirty="0" smtClean="0">
                <a:solidFill>
                  <a:prstClr val="black"/>
                </a:solidFill>
                <a:latin typeface="Calibri"/>
              </a:rPr>
              <a:t>Article 4</a:t>
            </a:r>
            <a:endParaRPr lang="en-US" sz="3600" dirty="0">
              <a:solidFill>
                <a:prstClr val="black"/>
              </a:solidFill>
              <a:latin typeface="Calibri"/>
            </a:endParaRPr>
          </a:p>
        </p:txBody>
      </p:sp>
      <p:sp>
        <p:nvSpPr>
          <p:cNvPr id="5" name="TextBox 4"/>
          <p:cNvSpPr txBox="1"/>
          <p:nvPr/>
        </p:nvSpPr>
        <p:spPr>
          <a:xfrm>
            <a:off x="479425" y="1021443"/>
            <a:ext cx="7747000" cy="7417415"/>
          </a:xfrm>
          <a:prstGeom prst="rect">
            <a:avLst/>
          </a:prstGeom>
          <a:noFill/>
        </p:spPr>
        <p:txBody>
          <a:bodyPr wrap="square" rtlCol="0">
            <a:spAutoFit/>
          </a:bodyPr>
          <a:lstStyle/>
          <a:p>
            <a:pPr eaLnBrk="1" fontAlgn="auto" hangingPunct="1">
              <a:spcBef>
                <a:spcPts val="0"/>
              </a:spcBef>
              <a:spcAft>
                <a:spcPts val="0"/>
              </a:spcAft>
              <a:buClr>
                <a:srgbClr val="FFC000"/>
              </a:buClr>
            </a:pPr>
            <a:r>
              <a:rPr lang="en-GB" sz="2800" dirty="0" smtClean="0">
                <a:solidFill>
                  <a:prstClr val="black"/>
                </a:solidFill>
                <a:latin typeface="Calibri"/>
              </a:rPr>
              <a:t>Assessment of risks &amp; determination of exposure</a:t>
            </a:r>
          </a:p>
          <a:p>
            <a:pPr marL="177800" indent="-177800" eaLnBrk="1" fontAlgn="auto" hangingPunct="1">
              <a:spcBef>
                <a:spcPts val="0"/>
              </a:spcBef>
              <a:spcAft>
                <a:spcPts val="0"/>
              </a:spcAft>
              <a:buClr>
                <a:srgbClr val="FFC000"/>
              </a:buClr>
              <a:buFont typeface="Arial" pitchFamily="34" charset="0"/>
              <a:buChar char="•"/>
            </a:pPr>
            <a:endParaRPr lang="en-GB" sz="800" dirty="0" smtClean="0">
              <a:solidFill>
                <a:prstClr val="black"/>
              </a:solidFill>
              <a:latin typeface="Calibri"/>
            </a:endParaRPr>
          </a:p>
          <a:p>
            <a:pPr marL="177800" indent="-177800" eaLnBrk="1" fontAlgn="auto" hangingPunct="1">
              <a:spcBef>
                <a:spcPts val="0"/>
              </a:spcBef>
              <a:spcAft>
                <a:spcPts val="0"/>
              </a:spcAft>
              <a:buClr>
                <a:srgbClr val="FFC000"/>
              </a:buClr>
              <a:buFont typeface="Arial" pitchFamily="34" charset="0"/>
              <a:buChar char="•"/>
            </a:pPr>
            <a:r>
              <a:rPr lang="en-GB" sz="2400" dirty="0" smtClean="0">
                <a:solidFill>
                  <a:prstClr val="black"/>
                </a:solidFill>
                <a:latin typeface="Calibri"/>
              </a:rPr>
              <a:t>Article 4 requires employers to identify &amp; assess EMF in the workplace. </a:t>
            </a:r>
          </a:p>
          <a:p>
            <a:pPr marL="177800" indent="-177800" eaLnBrk="1" fontAlgn="auto" hangingPunct="1">
              <a:spcBef>
                <a:spcPts val="0"/>
              </a:spcBef>
              <a:spcAft>
                <a:spcPts val="0"/>
              </a:spcAft>
              <a:buClr>
                <a:srgbClr val="FFC000"/>
              </a:buClr>
              <a:buFont typeface="Arial" pitchFamily="34" charset="0"/>
              <a:buChar char="•"/>
            </a:pPr>
            <a:r>
              <a:rPr lang="en-GB" sz="2400" dirty="0" smtClean="0">
                <a:solidFill>
                  <a:prstClr val="black"/>
                </a:solidFill>
                <a:latin typeface="Calibri"/>
              </a:rPr>
              <a:t>Employers can take advice from other sources e.g. equipment manufacturers, published databases of generic assessment.</a:t>
            </a:r>
          </a:p>
          <a:p>
            <a:pPr marL="177800" indent="-177800" eaLnBrk="1" fontAlgn="auto" hangingPunct="1">
              <a:spcBef>
                <a:spcPts val="0"/>
              </a:spcBef>
              <a:spcAft>
                <a:spcPts val="0"/>
              </a:spcAft>
              <a:buClr>
                <a:srgbClr val="FFC000"/>
              </a:buClr>
              <a:buFont typeface="Arial" pitchFamily="34" charset="0"/>
              <a:buChar char="•"/>
            </a:pPr>
            <a:r>
              <a:rPr lang="en-GB" sz="2400" dirty="0" smtClean="0">
                <a:solidFill>
                  <a:prstClr val="black"/>
                </a:solidFill>
                <a:latin typeface="Calibri"/>
              </a:rPr>
              <a:t>Where it is necessary for an employer to determine exposure this can be performed by measurement or calculation.</a:t>
            </a:r>
          </a:p>
          <a:p>
            <a:pPr marL="177800" indent="-177800" eaLnBrk="1" fontAlgn="auto" hangingPunct="1">
              <a:spcBef>
                <a:spcPts val="0"/>
              </a:spcBef>
              <a:spcAft>
                <a:spcPts val="0"/>
              </a:spcAft>
              <a:buClr>
                <a:srgbClr val="FFC000"/>
              </a:buClr>
              <a:buFont typeface="Arial" pitchFamily="34" charset="0"/>
              <a:buChar char="•"/>
            </a:pPr>
            <a:r>
              <a:rPr lang="en-GB" sz="2400" dirty="0" smtClean="0">
                <a:solidFill>
                  <a:prstClr val="black"/>
                </a:solidFill>
                <a:latin typeface="Calibri"/>
              </a:rPr>
              <a:t>Note it is not sufficient just to demonstrate compliance with ALs or ELVs as this may not be sufficient to protect workers at particular risk or avoid risks from indirect effects.</a:t>
            </a:r>
          </a:p>
          <a:p>
            <a:pPr marL="177800" indent="-177800" eaLnBrk="1" fontAlgn="auto" hangingPunct="1">
              <a:spcBef>
                <a:spcPts val="0"/>
              </a:spcBef>
              <a:spcAft>
                <a:spcPts val="0"/>
              </a:spcAft>
              <a:buClr>
                <a:srgbClr val="FFC000"/>
              </a:buClr>
              <a:buFont typeface="Arial" pitchFamily="34" charset="0"/>
              <a:buChar char="•"/>
            </a:pPr>
            <a:endParaRPr lang="en-GB" sz="2400" dirty="0" smtClean="0">
              <a:solidFill>
                <a:prstClr val="black"/>
              </a:solidFill>
              <a:latin typeface="Calibri"/>
            </a:endParaRPr>
          </a:p>
          <a:p>
            <a:pPr marL="177800" indent="-177800" eaLnBrk="1" fontAlgn="auto" hangingPunct="1">
              <a:spcBef>
                <a:spcPts val="0"/>
              </a:spcBef>
              <a:spcAft>
                <a:spcPts val="0"/>
              </a:spcAft>
              <a:buClr>
                <a:srgbClr val="FFC000"/>
              </a:buClr>
              <a:buFont typeface="Arial" pitchFamily="34" charset="0"/>
              <a:buChar char="•"/>
            </a:pPr>
            <a:endParaRPr lang="en-GB" sz="2400" dirty="0" smtClean="0">
              <a:solidFill>
                <a:prstClr val="black"/>
              </a:solidFill>
              <a:latin typeface="Calibri"/>
            </a:endParaRPr>
          </a:p>
          <a:p>
            <a:pPr marL="177800" indent="-177800" eaLnBrk="1" fontAlgn="auto" hangingPunct="1">
              <a:spcBef>
                <a:spcPts val="0"/>
              </a:spcBef>
              <a:spcAft>
                <a:spcPts val="0"/>
              </a:spcAft>
              <a:buClr>
                <a:srgbClr val="FFC000"/>
              </a:buClr>
              <a:buFont typeface="Arial" pitchFamily="34" charset="0"/>
              <a:buChar char="•"/>
            </a:pPr>
            <a:endParaRPr lang="en-GB" sz="2400" dirty="0" smtClean="0">
              <a:solidFill>
                <a:prstClr val="black"/>
              </a:solidFill>
              <a:latin typeface="Calibri"/>
            </a:endParaRPr>
          </a:p>
          <a:p>
            <a:pPr marL="177800" indent="-177800" eaLnBrk="1" fontAlgn="auto" hangingPunct="1">
              <a:spcBef>
                <a:spcPts val="0"/>
              </a:spcBef>
              <a:spcAft>
                <a:spcPts val="0"/>
              </a:spcAft>
              <a:buClr>
                <a:srgbClr val="FFC000"/>
              </a:buClr>
            </a:pPr>
            <a:r>
              <a:rPr lang="en-GB" sz="2400" dirty="0" smtClean="0">
                <a:solidFill>
                  <a:prstClr val="black"/>
                </a:solidFill>
                <a:latin typeface="Calibri"/>
              </a:rPr>
              <a:t>	</a:t>
            </a:r>
            <a:endParaRPr lang="en-GB" sz="2200" dirty="0" smtClean="0">
              <a:solidFill>
                <a:prstClr val="black"/>
              </a:solidFill>
              <a:latin typeface="Calibri"/>
            </a:endParaRPr>
          </a:p>
          <a:p>
            <a:pPr marL="177800" indent="-177800" eaLnBrk="1" fontAlgn="auto" hangingPunct="1">
              <a:spcBef>
                <a:spcPts val="0"/>
              </a:spcBef>
              <a:spcAft>
                <a:spcPts val="0"/>
              </a:spcAft>
              <a:buClr>
                <a:srgbClr val="FFC000"/>
              </a:buClr>
            </a:pPr>
            <a:endParaRPr lang="en-GB" sz="2000" dirty="0" smtClean="0">
              <a:solidFill>
                <a:prstClr val="black"/>
              </a:solidFill>
              <a:latin typeface="Calibri"/>
            </a:endParaRPr>
          </a:p>
          <a:p>
            <a:pPr eaLnBrk="1" fontAlgn="auto" hangingPunct="1">
              <a:spcBef>
                <a:spcPts val="0"/>
              </a:spcBef>
              <a:spcAft>
                <a:spcPts val="0"/>
              </a:spcAft>
            </a:pPr>
            <a:endParaRPr lang="en-GB" sz="1800" dirty="0">
              <a:solidFill>
                <a:prstClr val="black"/>
              </a:solidFill>
              <a:latin typeface="Calibri"/>
            </a:endParaRPr>
          </a:p>
          <a:p>
            <a:pPr eaLnBrk="1" fontAlgn="auto" hangingPunct="1">
              <a:spcBef>
                <a:spcPts val="0"/>
              </a:spcBef>
              <a:spcAft>
                <a:spcPts val="0"/>
              </a:spcAft>
            </a:pPr>
            <a:endParaRPr lang="en-GB" sz="1800" dirty="0">
              <a:solidFill>
                <a:prstClr val="black"/>
              </a:solidFill>
              <a:latin typeface="Calibri"/>
            </a:endParaRPr>
          </a:p>
        </p:txBody>
      </p:sp>
    </p:spTree>
    <p:extLst>
      <p:ext uri="{BB962C8B-B14F-4D97-AF65-F5344CB8AC3E}">
        <p14:creationId xmlns:p14="http://schemas.microsoft.com/office/powerpoint/2010/main" val="33742743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479425" y="261938"/>
            <a:ext cx="7662863" cy="646331"/>
          </a:xfrm>
          <a:prstGeom prst="rect">
            <a:avLst/>
          </a:prstGeom>
          <a:noFill/>
          <a:ln w="12700">
            <a:noFill/>
            <a:miter lim="800000"/>
            <a:headEnd/>
            <a:tailEnd/>
          </a:ln>
          <a:effectLst/>
        </p:spPr>
        <p:txBody>
          <a:bodyPr>
            <a:spAutoFit/>
          </a:bodyPr>
          <a:lstStyle/>
          <a:p>
            <a:pPr eaLnBrk="1" fontAlgn="auto" hangingPunct="1">
              <a:spcBef>
                <a:spcPct val="50000"/>
              </a:spcBef>
              <a:spcAft>
                <a:spcPts val="0"/>
              </a:spcAft>
              <a:defRPr/>
            </a:pPr>
            <a:r>
              <a:rPr lang="en-GB" sz="3600" dirty="0" smtClean="0">
                <a:solidFill>
                  <a:prstClr val="black"/>
                </a:solidFill>
                <a:latin typeface="Calibri"/>
              </a:rPr>
              <a:t>Article 5</a:t>
            </a:r>
            <a:endParaRPr lang="en-US" sz="3600" dirty="0">
              <a:solidFill>
                <a:prstClr val="black"/>
              </a:solidFill>
              <a:latin typeface="Calibri"/>
            </a:endParaRPr>
          </a:p>
        </p:txBody>
      </p:sp>
      <p:sp>
        <p:nvSpPr>
          <p:cNvPr id="5" name="TextBox 4"/>
          <p:cNvSpPr txBox="1"/>
          <p:nvPr/>
        </p:nvSpPr>
        <p:spPr>
          <a:xfrm>
            <a:off x="479425" y="1021443"/>
            <a:ext cx="7924346" cy="5693866"/>
          </a:xfrm>
          <a:prstGeom prst="rect">
            <a:avLst/>
          </a:prstGeom>
          <a:noFill/>
        </p:spPr>
        <p:txBody>
          <a:bodyPr wrap="square" rtlCol="0">
            <a:spAutoFit/>
          </a:bodyPr>
          <a:lstStyle/>
          <a:p>
            <a:pPr eaLnBrk="1" fontAlgn="auto" hangingPunct="1">
              <a:spcBef>
                <a:spcPts val="0"/>
              </a:spcBef>
              <a:spcAft>
                <a:spcPts val="0"/>
              </a:spcAft>
              <a:buClr>
                <a:srgbClr val="FFC000"/>
              </a:buClr>
            </a:pPr>
            <a:r>
              <a:rPr lang="en-GB" sz="2800" dirty="0" smtClean="0">
                <a:solidFill>
                  <a:prstClr val="black"/>
                </a:solidFill>
                <a:latin typeface="Calibri"/>
              </a:rPr>
              <a:t>Provisions aimed at avoiding or reducing risks</a:t>
            </a:r>
          </a:p>
          <a:p>
            <a:pPr marL="177800" indent="-177800" eaLnBrk="1" fontAlgn="auto" hangingPunct="1">
              <a:spcBef>
                <a:spcPts val="0"/>
              </a:spcBef>
              <a:spcAft>
                <a:spcPts val="0"/>
              </a:spcAft>
              <a:buClr>
                <a:srgbClr val="FFC000"/>
              </a:buClr>
              <a:buFont typeface="Arial" pitchFamily="34" charset="0"/>
              <a:buChar char="•"/>
            </a:pPr>
            <a:endParaRPr lang="en-GB" sz="800" dirty="0" smtClean="0">
              <a:solidFill>
                <a:prstClr val="black"/>
              </a:solidFill>
              <a:latin typeface="Calibri"/>
            </a:endParaRPr>
          </a:p>
          <a:p>
            <a:pPr marL="177800" indent="-177800" eaLnBrk="1" fontAlgn="auto" hangingPunct="1">
              <a:spcBef>
                <a:spcPts val="0"/>
              </a:spcBef>
              <a:spcAft>
                <a:spcPts val="0"/>
              </a:spcAft>
              <a:buClr>
                <a:srgbClr val="FFC000"/>
              </a:buClr>
              <a:buFont typeface="Arial" pitchFamily="34" charset="0"/>
              <a:buChar char="•"/>
            </a:pPr>
            <a:r>
              <a:rPr lang="en-GB" sz="2400" dirty="0" smtClean="0">
                <a:solidFill>
                  <a:prstClr val="black"/>
                </a:solidFill>
                <a:latin typeface="Calibri"/>
              </a:rPr>
              <a:t>If ALs are not exceeded and other effects have been excluded there is no need to take further action other than to meet duties under the Framework Directive e.g. periodic review of the risk assessment to ensure it is still relevant.</a:t>
            </a:r>
          </a:p>
          <a:p>
            <a:pPr marL="177800" indent="-177800" eaLnBrk="1" fontAlgn="auto" hangingPunct="1">
              <a:spcBef>
                <a:spcPts val="0"/>
              </a:spcBef>
              <a:spcAft>
                <a:spcPts val="0"/>
              </a:spcAft>
              <a:buClr>
                <a:srgbClr val="FFC000"/>
              </a:buClr>
              <a:buFont typeface="Arial" pitchFamily="34" charset="0"/>
              <a:buChar char="•"/>
            </a:pPr>
            <a:endParaRPr lang="en-GB" sz="800" dirty="0" smtClean="0">
              <a:solidFill>
                <a:prstClr val="black"/>
              </a:solidFill>
              <a:latin typeface="Calibri"/>
            </a:endParaRPr>
          </a:p>
          <a:p>
            <a:pPr marL="177800" indent="-177800" eaLnBrk="1" fontAlgn="auto" hangingPunct="1">
              <a:spcBef>
                <a:spcPts val="0"/>
              </a:spcBef>
              <a:spcAft>
                <a:spcPts val="0"/>
              </a:spcAft>
              <a:buClr>
                <a:srgbClr val="FFC000"/>
              </a:buClr>
              <a:buFont typeface="Arial" pitchFamily="34" charset="0"/>
              <a:buChar char="•"/>
            </a:pPr>
            <a:r>
              <a:rPr lang="en-GB" sz="2400" dirty="0" smtClean="0">
                <a:solidFill>
                  <a:prstClr val="black"/>
                </a:solidFill>
                <a:latin typeface="Calibri"/>
              </a:rPr>
              <a:t>If ALs are exceeded then an employer can choose to prove compliance with ELVs however it may be more cost effective to implement measures to prevent the risk instead. </a:t>
            </a:r>
          </a:p>
          <a:p>
            <a:pPr marL="177800" indent="-177800" eaLnBrk="1" fontAlgn="auto" hangingPunct="1">
              <a:spcBef>
                <a:spcPts val="0"/>
              </a:spcBef>
              <a:spcAft>
                <a:spcPts val="0"/>
              </a:spcAft>
              <a:buClr>
                <a:srgbClr val="FFC000"/>
              </a:buClr>
              <a:buFont typeface="Arial" pitchFamily="34" charset="0"/>
              <a:buChar char="•"/>
            </a:pPr>
            <a:endParaRPr lang="en-GB" sz="2400" dirty="0" smtClean="0">
              <a:solidFill>
                <a:prstClr val="black"/>
              </a:solidFill>
              <a:latin typeface="Calibri"/>
            </a:endParaRPr>
          </a:p>
          <a:p>
            <a:pPr marL="177800" indent="-177800" eaLnBrk="1" fontAlgn="auto" hangingPunct="1">
              <a:spcBef>
                <a:spcPts val="0"/>
              </a:spcBef>
              <a:spcAft>
                <a:spcPts val="0"/>
              </a:spcAft>
              <a:buClr>
                <a:srgbClr val="FFC000"/>
              </a:buClr>
              <a:buFont typeface="Arial" pitchFamily="34" charset="0"/>
              <a:buChar char="•"/>
            </a:pPr>
            <a:endParaRPr lang="en-GB" sz="2400" dirty="0" smtClean="0">
              <a:solidFill>
                <a:prstClr val="black"/>
              </a:solidFill>
              <a:latin typeface="Calibri"/>
            </a:endParaRPr>
          </a:p>
          <a:p>
            <a:pPr marL="177800" indent="-177800" eaLnBrk="1" fontAlgn="auto" hangingPunct="1">
              <a:spcBef>
                <a:spcPts val="0"/>
              </a:spcBef>
              <a:spcAft>
                <a:spcPts val="0"/>
              </a:spcAft>
              <a:buClr>
                <a:srgbClr val="FFC000"/>
              </a:buClr>
              <a:buFont typeface="Arial" pitchFamily="34" charset="0"/>
              <a:buChar char="•"/>
            </a:pPr>
            <a:endParaRPr lang="en-GB" sz="2400" dirty="0" smtClean="0">
              <a:solidFill>
                <a:prstClr val="black"/>
              </a:solidFill>
              <a:latin typeface="Calibri"/>
            </a:endParaRPr>
          </a:p>
          <a:p>
            <a:pPr marL="177800" indent="-177800" eaLnBrk="1" fontAlgn="auto" hangingPunct="1">
              <a:spcBef>
                <a:spcPts val="0"/>
              </a:spcBef>
              <a:spcAft>
                <a:spcPts val="0"/>
              </a:spcAft>
              <a:buClr>
                <a:srgbClr val="FFC000"/>
              </a:buClr>
            </a:pPr>
            <a:r>
              <a:rPr lang="en-GB" sz="2400" dirty="0" smtClean="0">
                <a:solidFill>
                  <a:prstClr val="black"/>
                </a:solidFill>
                <a:latin typeface="Calibri"/>
              </a:rPr>
              <a:t>	</a:t>
            </a:r>
            <a:endParaRPr lang="en-GB" sz="2200" dirty="0" smtClean="0">
              <a:solidFill>
                <a:prstClr val="black"/>
              </a:solidFill>
              <a:latin typeface="Calibri"/>
            </a:endParaRPr>
          </a:p>
          <a:p>
            <a:pPr marL="177800" indent="-177800" eaLnBrk="1" fontAlgn="auto" hangingPunct="1">
              <a:spcBef>
                <a:spcPts val="0"/>
              </a:spcBef>
              <a:spcAft>
                <a:spcPts val="0"/>
              </a:spcAft>
              <a:buClr>
                <a:srgbClr val="FFC000"/>
              </a:buClr>
            </a:pPr>
            <a:endParaRPr lang="en-GB" sz="2000" dirty="0" smtClean="0">
              <a:solidFill>
                <a:prstClr val="black"/>
              </a:solidFill>
              <a:latin typeface="Calibri"/>
            </a:endParaRPr>
          </a:p>
          <a:p>
            <a:pPr eaLnBrk="1" fontAlgn="auto" hangingPunct="1">
              <a:spcBef>
                <a:spcPts val="0"/>
              </a:spcBef>
              <a:spcAft>
                <a:spcPts val="0"/>
              </a:spcAft>
            </a:pPr>
            <a:endParaRPr lang="en-GB" sz="1800" dirty="0">
              <a:solidFill>
                <a:prstClr val="black"/>
              </a:solidFill>
              <a:latin typeface="Calibri"/>
            </a:endParaRPr>
          </a:p>
          <a:p>
            <a:pPr eaLnBrk="1" fontAlgn="auto" hangingPunct="1">
              <a:spcBef>
                <a:spcPts val="0"/>
              </a:spcBef>
              <a:spcAft>
                <a:spcPts val="0"/>
              </a:spcAft>
            </a:pPr>
            <a:endParaRPr lang="en-GB" sz="1800" dirty="0">
              <a:solidFill>
                <a:prstClr val="black"/>
              </a:solidFill>
              <a:latin typeface="Calibri"/>
            </a:endParaRPr>
          </a:p>
        </p:txBody>
      </p:sp>
    </p:spTree>
    <p:extLst>
      <p:ext uri="{BB962C8B-B14F-4D97-AF65-F5344CB8AC3E}">
        <p14:creationId xmlns:p14="http://schemas.microsoft.com/office/powerpoint/2010/main" val="41969471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479425" y="261938"/>
            <a:ext cx="7662863" cy="646331"/>
          </a:xfrm>
          <a:prstGeom prst="rect">
            <a:avLst/>
          </a:prstGeom>
          <a:noFill/>
          <a:ln w="12700">
            <a:noFill/>
            <a:miter lim="800000"/>
            <a:headEnd/>
            <a:tailEnd/>
          </a:ln>
          <a:effectLst/>
        </p:spPr>
        <p:txBody>
          <a:bodyPr>
            <a:spAutoFit/>
          </a:bodyPr>
          <a:lstStyle/>
          <a:p>
            <a:pPr eaLnBrk="1" fontAlgn="auto" hangingPunct="1">
              <a:spcBef>
                <a:spcPct val="50000"/>
              </a:spcBef>
              <a:spcAft>
                <a:spcPts val="0"/>
              </a:spcAft>
              <a:defRPr/>
            </a:pPr>
            <a:r>
              <a:rPr lang="en-GB" sz="3600" dirty="0" smtClean="0">
                <a:solidFill>
                  <a:prstClr val="black"/>
                </a:solidFill>
                <a:latin typeface="Calibri"/>
              </a:rPr>
              <a:t>Article 6</a:t>
            </a:r>
            <a:endParaRPr lang="en-US" sz="3600" dirty="0">
              <a:solidFill>
                <a:prstClr val="black"/>
              </a:solidFill>
              <a:latin typeface="Calibri"/>
            </a:endParaRPr>
          </a:p>
        </p:txBody>
      </p:sp>
      <p:sp>
        <p:nvSpPr>
          <p:cNvPr id="6" name="TextBox 5"/>
          <p:cNvSpPr txBox="1"/>
          <p:nvPr/>
        </p:nvSpPr>
        <p:spPr>
          <a:xfrm>
            <a:off x="479425" y="1021443"/>
            <a:ext cx="7924346" cy="4001095"/>
          </a:xfrm>
          <a:prstGeom prst="rect">
            <a:avLst/>
          </a:prstGeom>
          <a:noFill/>
        </p:spPr>
        <p:txBody>
          <a:bodyPr wrap="square" rtlCol="0">
            <a:spAutoFit/>
          </a:bodyPr>
          <a:lstStyle/>
          <a:p>
            <a:pPr eaLnBrk="1" fontAlgn="auto" hangingPunct="1">
              <a:spcBef>
                <a:spcPts val="0"/>
              </a:spcBef>
              <a:spcAft>
                <a:spcPts val="0"/>
              </a:spcAft>
              <a:buClr>
                <a:srgbClr val="FFC000"/>
              </a:buClr>
            </a:pPr>
            <a:r>
              <a:rPr lang="en-GB" sz="2800" dirty="0" smtClean="0">
                <a:solidFill>
                  <a:prstClr val="black"/>
                </a:solidFill>
                <a:latin typeface="Calibri"/>
              </a:rPr>
              <a:t>Worker information &amp; training </a:t>
            </a:r>
          </a:p>
          <a:p>
            <a:pPr marL="177800" indent="-177800" eaLnBrk="1" fontAlgn="auto" hangingPunct="1">
              <a:spcBef>
                <a:spcPts val="0"/>
              </a:spcBef>
              <a:spcAft>
                <a:spcPts val="0"/>
              </a:spcAft>
              <a:buClr>
                <a:srgbClr val="FFC000"/>
              </a:buClr>
              <a:buFont typeface="Arial" pitchFamily="34" charset="0"/>
              <a:buChar char="•"/>
            </a:pPr>
            <a:endParaRPr lang="en-GB" sz="800" dirty="0" smtClean="0">
              <a:solidFill>
                <a:prstClr val="black"/>
              </a:solidFill>
              <a:latin typeface="Calibri"/>
            </a:endParaRPr>
          </a:p>
          <a:p>
            <a:pPr marL="177800" indent="-177800" eaLnBrk="1" fontAlgn="auto" hangingPunct="1">
              <a:spcBef>
                <a:spcPts val="0"/>
              </a:spcBef>
              <a:spcAft>
                <a:spcPts val="0"/>
              </a:spcAft>
              <a:buClr>
                <a:srgbClr val="FFC000"/>
              </a:buClr>
              <a:buFont typeface="Arial" pitchFamily="34" charset="0"/>
              <a:buChar char="•"/>
            </a:pPr>
            <a:r>
              <a:rPr lang="en-GB" sz="2400" dirty="0">
                <a:solidFill>
                  <a:prstClr val="black"/>
                </a:solidFill>
                <a:latin typeface="Calibri"/>
              </a:rPr>
              <a:t>Where risks have been identified then information and training must be provided. </a:t>
            </a:r>
            <a:endParaRPr lang="en-GB" sz="2400" dirty="0" smtClean="0">
              <a:solidFill>
                <a:prstClr val="black"/>
              </a:solidFill>
              <a:latin typeface="Calibri"/>
            </a:endParaRPr>
          </a:p>
          <a:p>
            <a:pPr marL="177800" indent="-177800" eaLnBrk="1" fontAlgn="auto" hangingPunct="1">
              <a:spcBef>
                <a:spcPts val="0"/>
              </a:spcBef>
              <a:spcAft>
                <a:spcPts val="0"/>
              </a:spcAft>
              <a:buClr>
                <a:srgbClr val="FFC000"/>
              </a:buClr>
              <a:buFont typeface="Arial" pitchFamily="34" charset="0"/>
              <a:buChar char="•"/>
            </a:pPr>
            <a:endParaRPr lang="en-GB" sz="800" dirty="0">
              <a:solidFill>
                <a:prstClr val="black"/>
              </a:solidFill>
              <a:latin typeface="Calibri"/>
            </a:endParaRPr>
          </a:p>
          <a:p>
            <a:pPr marL="177800" indent="-177800" eaLnBrk="1" fontAlgn="auto" hangingPunct="1">
              <a:spcBef>
                <a:spcPts val="0"/>
              </a:spcBef>
              <a:spcAft>
                <a:spcPts val="0"/>
              </a:spcAft>
              <a:buClr>
                <a:srgbClr val="FFC000"/>
              </a:buClr>
              <a:buFont typeface="Arial" pitchFamily="34" charset="0"/>
              <a:buChar char="•"/>
            </a:pPr>
            <a:r>
              <a:rPr lang="en-GB" sz="2400" dirty="0">
                <a:solidFill>
                  <a:prstClr val="black"/>
                </a:solidFill>
                <a:latin typeface="Calibri"/>
              </a:rPr>
              <a:t> Many workers will be unfamiliar with hazards and symptoms and also concepts such as Action Levels and Exposure limit values should be covered, along with results of assessments for their workplace (i.e. must be both suitable and relevant!)</a:t>
            </a:r>
          </a:p>
          <a:p>
            <a:pPr marL="177800" indent="-177800" eaLnBrk="1" fontAlgn="auto" hangingPunct="1">
              <a:spcBef>
                <a:spcPts val="0"/>
              </a:spcBef>
              <a:spcAft>
                <a:spcPts val="0"/>
              </a:spcAft>
              <a:buClr>
                <a:srgbClr val="FFC000"/>
              </a:buClr>
              <a:buFont typeface="Arial" pitchFamily="34" charset="0"/>
              <a:buChar char="•"/>
            </a:pPr>
            <a:endParaRPr lang="en-GB" sz="2400" dirty="0" smtClean="0">
              <a:solidFill>
                <a:prstClr val="black"/>
              </a:solidFill>
              <a:latin typeface="Calibri"/>
            </a:endParaRPr>
          </a:p>
          <a:p>
            <a:pPr marL="177800" indent="-177800" eaLnBrk="1" fontAlgn="auto" hangingPunct="1">
              <a:spcBef>
                <a:spcPts val="0"/>
              </a:spcBef>
              <a:spcAft>
                <a:spcPts val="0"/>
              </a:spcAft>
              <a:buClr>
                <a:srgbClr val="FFC000"/>
              </a:buClr>
              <a:buFont typeface="Arial" pitchFamily="34" charset="0"/>
              <a:buChar char="•"/>
            </a:pPr>
            <a:endParaRPr lang="en-GB" sz="2400" dirty="0" smtClean="0">
              <a:solidFill>
                <a:prstClr val="black"/>
              </a:solidFill>
              <a:latin typeface="Calibri"/>
            </a:endParaRPr>
          </a:p>
          <a:p>
            <a:pPr eaLnBrk="1" fontAlgn="auto" hangingPunct="1">
              <a:spcBef>
                <a:spcPts val="0"/>
              </a:spcBef>
              <a:spcAft>
                <a:spcPts val="0"/>
              </a:spcAft>
            </a:pPr>
            <a:endParaRPr lang="en-GB" sz="1800" dirty="0">
              <a:solidFill>
                <a:prstClr val="black"/>
              </a:solidFill>
              <a:latin typeface="Calibri"/>
            </a:endParaRPr>
          </a:p>
        </p:txBody>
      </p:sp>
    </p:spTree>
    <p:extLst>
      <p:ext uri="{BB962C8B-B14F-4D97-AF65-F5344CB8AC3E}">
        <p14:creationId xmlns:p14="http://schemas.microsoft.com/office/powerpoint/2010/main" val="24377882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479425" y="261938"/>
            <a:ext cx="7662863" cy="646331"/>
          </a:xfrm>
          <a:prstGeom prst="rect">
            <a:avLst/>
          </a:prstGeom>
          <a:noFill/>
          <a:ln w="12700">
            <a:noFill/>
            <a:miter lim="800000"/>
            <a:headEnd/>
            <a:tailEnd/>
          </a:ln>
          <a:effectLst/>
        </p:spPr>
        <p:txBody>
          <a:bodyPr>
            <a:spAutoFit/>
          </a:bodyPr>
          <a:lstStyle/>
          <a:p>
            <a:pPr eaLnBrk="1" fontAlgn="auto" hangingPunct="1">
              <a:spcBef>
                <a:spcPct val="50000"/>
              </a:spcBef>
              <a:spcAft>
                <a:spcPts val="0"/>
              </a:spcAft>
              <a:defRPr/>
            </a:pPr>
            <a:r>
              <a:rPr lang="en-GB" sz="3600" dirty="0" smtClean="0">
                <a:solidFill>
                  <a:prstClr val="black"/>
                </a:solidFill>
                <a:latin typeface="Calibri"/>
              </a:rPr>
              <a:t>Introduction</a:t>
            </a:r>
            <a:endParaRPr lang="en-US" sz="3600" dirty="0">
              <a:solidFill>
                <a:prstClr val="black"/>
              </a:solidFill>
              <a:latin typeface="Calibri"/>
            </a:endParaRPr>
          </a:p>
        </p:txBody>
      </p:sp>
      <p:sp>
        <p:nvSpPr>
          <p:cNvPr id="8" name="TextBox 7"/>
          <p:cNvSpPr txBox="1"/>
          <p:nvPr/>
        </p:nvSpPr>
        <p:spPr>
          <a:xfrm>
            <a:off x="495299" y="1079500"/>
            <a:ext cx="7806871" cy="4016484"/>
          </a:xfrm>
          <a:prstGeom prst="rect">
            <a:avLst/>
          </a:prstGeom>
          <a:noFill/>
        </p:spPr>
        <p:txBody>
          <a:bodyPr wrap="square" rtlCol="0">
            <a:spAutoFit/>
          </a:bodyPr>
          <a:lstStyle/>
          <a:p>
            <a:pPr marL="177800" indent="-177800" eaLnBrk="1" fontAlgn="auto" hangingPunct="1">
              <a:spcBef>
                <a:spcPts val="0"/>
              </a:spcBef>
              <a:spcAft>
                <a:spcPts val="600"/>
              </a:spcAft>
              <a:buClr>
                <a:srgbClr val="FFC000"/>
              </a:buClr>
              <a:buFont typeface="Arial" pitchFamily="34" charset="0"/>
              <a:buChar char="•"/>
            </a:pPr>
            <a:r>
              <a:rPr lang="en-GB" sz="2000" dirty="0" smtClean="0">
                <a:solidFill>
                  <a:prstClr val="black"/>
                </a:solidFill>
                <a:latin typeface="Calibri"/>
              </a:rPr>
              <a:t>All employers have a duty to assess risks arising from work undertaken and to put in place protective or preventive measures to reduce the risks they identify. These duties are a requirement of the ‘overarching’ Framework Directive (89/391/EEC) already transposed into UK law (</a:t>
            </a:r>
            <a:r>
              <a:rPr lang="en-GB" sz="2000" i="1" dirty="0">
                <a:latin typeface="+mn-lt"/>
              </a:rPr>
              <a:t>The Management of Health and Safety at Work Regulations </a:t>
            </a:r>
            <a:r>
              <a:rPr lang="en-GB" sz="2000" i="1" dirty="0" smtClean="0">
                <a:latin typeface="+mn-lt"/>
              </a:rPr>
              <a:t>1999)</a:t>
            </a:r>
            <a:r>
              <a:rPr lang="en-GB" sz="2000" dirty="0" smtClean="0">
                <a:solidFill>
                  <a:prstClr val="black"/>
                </a:solidFill>
                <a:latin typeface="Calibri"/>
              </a:rPr>
              <a:t>.</a:t>
            </a:r>
          </a:p>
          <a:p>
            <a:pPr marL="177800" indent="-177800" eaLnBrk="1" fontAlgn="auto" hangingPunct="1">
              <a:spcBef>
                <a:spcPts val="0"/>
              </a:spcBef>
              <a:spcAft>
                <a:spcPts val="600"/>
              </a:spcAft>
              <a:buClr>
                <a:srgbClr val="FFC000"/>
              </a:buClr>
              <a:buFont typeface="Arial" pitchFamily="34" charset="0"/>
              <a:buChar char="•"/>
            </a:pPr>
            <a:r>
              <a:rPr lang="en-GB" sz="2000" dirty="0" smtClean="0">
                <a:solidFill>
                  <a:prstClr val="black"/>
                </a:solidFill>
                <a:latin typeface="Calibri"/>
              </a:rPr>
              <a:t>The EMF Directive is intended to help employers comply with these duties for  the specific case of EMF in the workplace.</a:t>
            </a:r>
          </a:p>
          <a:p>
            <a:pPr marL="177800" indent="-177800" eaLnBrk="1" fontAlgn="auto" hangingPunct="1">
              <a:spcBef>
                <a:spcPts val="0"/>
              </a:spcBef>
              <a:spcAft>
                <a:spcPts val="600"/>
              </a:spcAft>
              <a:buClr>
                <a:srgbClr val="FFC000"/>
              </a:buClr>
              <a:buFont typeface="Arial" pitchFamily="34" charset="0"/>
              <a:buChar char="•"/>
            </a:pPr>
            <a:r>
              <a:rPr lang="en-GB" sz="2000" dirty="0" smtClean="0">
                <a:solidFill>
                  <a:prstClr val="black"/>
                </a:solidFill>
                <a:latin typeface="Calibri"/>
              </a:rPr>
              <a:t>EMF are defined by the Directive as static electric, static magnetic and time varying electric, magnetic and electromagnetic fields with frequencies up to 300 GHz.</a:t>
            </a:r>
          </a:p>
          <a:p>
            <a:pPr marL="177800" indent="-177800" eaLnBrk="1" fontAlgn="auto" hangingPunct="1">
              <a:spcBef>
                <a:spcPts val="0"/>
              </a:spcBef>
              <a:spcAft>
                <a:spcPts val="600"/>
              </a:spcAft>
              <a:buClr>
                <a:srgbClr val="FFC000"/>
              </a:buClr>
              <a:buFont typeface="Arial" pitchFamily="34" charset="0"/>
              <a:buChar char="•"/>
            </a:pPr>
            <a:r>
              <a:rPr lang="en-GB" sz="2000" dirty="0" smtClean="0">
                <a:solidFill>
                  <a:prstClr val="black"/>
                </a:solidFill>
                <a:latin typeface="Calibri"/>
              </a:rPr>
              <a:t>The Directive addresses established direct and indirect effects caused by EMF. It does not cover suggested long term health effects.</a:t>
            </a:r>
          </a:p>
        </p:txBody>
      </p:sp>
    </p:spTree>
    <p:extLst>
      <p:ext uri="{BB962C8B-B14F-4D97-AF65-F5344CB8AC3E}">
        <p14:creationId xmlns:p14="http://schemas.microsoft.com/office/powerpoint/2010/main" val="2952081077"/>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479425" y="261938"/>
            <a:ext cx="7662863" cy="646331"/>
          </a:xfrm>
          <a:prstGeom prst="rect">
            <a:avLst/>
          </a:prstGeom>
          <a:noFill/>
          <a:ln w="12700">
            <a:noFill/>
            <a:miter lim="800000"/>
            <a:headEnd/>
            <a:tailEnd/>
          </a:ln>
          <a:effectLst/>
        </p:spPr>
        <p:txBody>
          <a:bodyPr>
            <a:spAutoFit/>
          </a:bodyPr>
          <a:lstStyle/>
          <a:p>
            <a:pPr eaLnBrk="1" fontAlgn="auto" hangingPunct="1">
              <a:spcBef>
                <a:spcPct val="50000"/>
              </a:spcBef>
              <a:spcAft>
                <a:spcPts val="0"/>
              </a:spcAft>
              <a:defRPr/>
            </a:pPr>
            <a:r>
              <a:rPr lang="en-GB" sz="3600" dirty="0" smtClean="0">
                <a:solidFill>
                  <a:prstClr val="black"/>
                </a:solidFill>
                <a:latin typeface="Calibri"/>
              </a:rPr>
              <a:t>Article 7</a:t>
            </a:r>
            <a:endParaRPr lang="en-US" sz="3600" dirty="0">
              <a:solidFill>
                <a:prstClr val="black"/>
              </a:solidFill>
              <a:latin typeface="Calibri"/>
            </a:endParaRPr>
          </a:p>
        </p:txBody>
      </p:sp>
      <p:sp>
        <p:nvSpPr>
          <p:cNvPr id="6" name="TextBox 5"/>
          <p:cNvSpPr txBox="1"/>
          <p:nvPr/>
        </p:nvSpPr>
        <p:spPr>
          <a:xfrm>
            <a:off x="479425" y="1021443"/>
            <a:ext cx="7924346" cy="3262432"/>
          </a:xfrm>
          <a:prstGeom prst="rect">
            <a:avLst/>
          </a:prstGeom>
          <a:noFill/>
        </p:spPr>
        <p:txBody>
          <a:bodyPr wrap="square" rtlCol="0">
            <a:spAutoFit/>
          </a:bodyPr>
          <a:lstStyle/>
          <a:p>
            <a:pPr eaLnBrk="1" fontAlgn="auto" hangingPunct="1">
              <a:spcBef>
                <a:spcPts val="0"/>
              </a:spcBef>
              <a:spcAft>
                <a:spcPts val="0"/>
              </a:spcAft>
              <a:buClr>
                <a:srgbClr val="FFC000"/>
              </a:buClr>
            </a:pPr>
            <a:r>
              <a:rPr lang="en-GB" sz="2800" dirty="0" smtClean="0">
                <a:solidFill>
                  <a:prstClr val="black"/>
                </a:solidFill>
                <a:latin typeface="Calibri"/>
              </a:rPr>
              <a:t>Consultation &amp; participation of workers </a:t>
            </a:r>
          </a:p>
          <a:p>
            <a:pPr marL="177800" indent="-177800" eaLnBrk="1" fontAlgn="auto" hangingPunct="1">
              <a:spcBef>
                <a:spcPts val="0"/>
              </a:spcBef>
              <a:spcAft>
                <a:spcPts val="0"/>
              </a:spcAft>
              <a:buClr>
                <a:srgbClr val="FFC000"/>
              </a:buClr>
              <a:buFont typeface="Arial" pitchFamily="34" charset="0"/>
              <a:buChar char="•"/>
            </a:pPr>
            <a:endParaRPr lang="en-GB" sz="800" dirty="0" smtClean="0">
              <a:solidFill>
                <a:prstClr val="black"/>
              </a:solidFill>
              <a:latin typeface="Calibri"/>
            </a:endParaRPr>
          </a:p>
          <a:p>
            <a:pPr marL="177800" indent="-177800" eaLnBrk="1" fontAlgn="auto" hangingPunct="1">
              <a:spcBef>
                <a:spcPts val="0"/>
              </a:spcBef>
              <a:spcAft>
                <a:spcPts val="0"/>
              </a:spcAft>
              <a:buClr>
                <a:srgbClr val="FFC000"/>
              </a:buClr>
              <a:buFont typeface="Arial" pitchFamily="34" charset="0"/>
              <a:buChar char="•"/>
            </a:pPr>
            <a:r>
              <a:rPr lang="en-GB" sz="2400" dirty="0" smtClean="0">
                <a:solidFill>
                  <a:prstClr val="black"/>
                </a:solidFill>
                <a:latin typeface="Calibri"/>
              </a:rPr>
              <a:t>Article 7 </a:t>
            </a:r>
            <a:r>
              <a:rPr lang="en-GB" sz="2400" dirty="0">
                <a:solidFill>
                  <a:prstClr val="black"/>
                </a:solidFill>
                <a:latin typeface="Calibri"/>
              </a:rPr>
              <a:t>refers directly to Article 11 of the framework </a:t>
            </a:r>
            <a:r>
              <a:rPr lang="en-GB" sz="2400" dirty="0" smtClean="0">
                <a:solidFill>
                  <a:prstClr val="black"/>
                </a:solidFill>
                <a:latin typeface="Calibri"/>
              </a:rPr>
              <a:t>directive. Already </a:t>
            </a:r>
            <a:r>
              <a:rPr lang="en-GB" sz="2400" dirty="0">
                <a:solidFill>
                  <a:prstClr val="black"/>
                </a:solidFill>
                <a:latin typeface="Calibri"/>
              </a:rPr>
              <a:t>reflected in UK Health and safety regulations under “heath and safety (consultation with Employees) regulations 1996</a:t>
            </a:r>
            <a:r>
              <a:rPr lang="en-GB" sz="2400" dirty="0" smtClean="0">
                <a:solidFill>
                  <a:prstClr val="black"/>
                </a:solidFill>
                <a:latin typeface="Calibri"/>
              </a:rPr>
              <a:t>”</a:t>
            </a:r>
          </a:p>
          <a:p>
            <a:pPr marL="177800" indent="-177800" eaLnBrk="1" fontAlgn="auto" hangingPunct="1">
              <a:spcBef>
                <a:spcPts val="0"/>
              </a:spcBef>
              <a:spcAft>
                <a:spcPts val="0"/>
              </a:spcAft>
              <a:buClr>
                <a:srgbClr val="FFC000"/>
              </a:buClr>
              <a:buFont typeface="Arial" pitchFamily="34" charset="0"/>
              <a:buChar char="•"/>
            </a:pPr>
            <a:endParaRPr lang="en-GB" sz="800" dirty="0">
              <a:solidFill>
                <a:prstClr val="black"/>
              </a:solidFill>
              <a:latin typeface="Calibri"/>
            </a:endParaRPr>
          </a:p>
          <a:p>
            <a:pPr marL="177800" indent="-177800" eaLnBrk="1" fontAlgn="auto" hangingPunct="1">
              <a:spcBef>
                <a:spcPts val="0"/>
              </a:spcBef>
              <a:spcAft>
                <a:spcPts val="0"/>
              </a:spcAft>
              <a:buClr>
                <a:srgbClr val="FFC000"/>
              </a:buClr>
              <a:buFont typeface="Arial" pitchFamily="34" charset="0"/>
              <a:buChar char="•"/>
            </a:pPr>
            <a:r>
              <a:rPr lang="en-GB" sz="2400" dirty="0" smtClean="0">
                <a:solidFill>
                  <a:prstClr val="black"/>
                </a:solidFill>
                <a:latin typeface="Calibri"/>
              </a:rPr>
              <a:t>The employer is required </a:t>
            </a:r>
            <a:r>
              <a:rPr lang="en-GB" sz="2400" dirty="0">
                <a:solidFill>
                  <a:prstClr val="black"/>
                </a:solidFill>
                <a:latin typeface="Calibri"/>
              </a:rPr>
              <a:t>to consult with staff about all health and safety matters “in good time</a:t>
            </a:r>
            <a:r>
              <a:rPr lang="en-GB" sz="2400" dirty="0" smtClean="0">
                <a:solidFill>
                  <a:prstClr val="black"/>
                </a:solidFill>
                <a:latin typeface="Calibri"/>
              </a:rPr>
              <a:t>”.</a:t>
            </a:r>
          </a:p>
          <a:p>
            <a:pPr eaLnBrk="1" fontAlgn="auto" hangingPunct="1">
              <a:spcBef>
                <a:spcPts val="0"/>
              </a:spcBef>
              <a:spcAft>
                <a:spcPts val="0"/>
              </a:spcAft>
            </a:pPr>
            <a:endParaRPr lang="en-GB" sz="1800" dirty="0">
              <a:solidFill>
                <a:prstClr val="black"/>
              </a:solidFill>
              <a:latin typeface="Calibri"/>
            </a:endParaRPr>
          </a:p>
        </p:txBody>
      </p:sp>
    </p:spTree>
    <p:extLst>
      <p:ext uri="{BB962C8B-B14F-4D97-AF65-F5344CB8AC3E}">
        <p14:creationId xmlns:p14="http://schemas.microsoft.com/office/powerpoint/2010/main" val="22911299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479425" y="261938"/>
            <a:ext cx="7662863" cy="646331"/>
          </a:xfrm>
          <a:prstGeom prst="rect">
            <a:avLst/>
          </a:prstGeom>
          <a:noFill/>
          <a:ln w="12700">
            <a:noFill/>
            <a:miter lim="800000"/>
            <a:headEnd/>
            <a:tailEnd/>
          </a:ln>
          <a:effectLst/>
        </p:spPr>
        <p:txBody>
          <a:bodyPr>
            <a:spAutoFit/>
          </a:bodyPr>
          <a:lstStyle/>
          <a:p>
            <a:pPr eaLnBrk="1" fontAlgn="auto" hangingPunct="1">
              <a:spcBef>
                <a:spcPct val="50000"/>
              </a:spcBef>
              <a:spcAft>
                <a:spcPts val="0"/>
              </a:spcAft>
              <a:defRPr/>
            </a:pPr>
            <a:r>
              <a:rPr lang="en-GB" sz="3600" dirty="0" smtClean="0">
                <a:solidFill>
                  <a:prstClr val="black"/>
                </a:solidFill>
                <a:latin typeface="Calibri"/>
              </a:rPr>
              <a:t>Article 8</a:t>
            </a:r>
            <a:endParaRPr lang="en-US" sz="3600" dirty="0">
              <a:solidFill>
                <a:prstClr val="black"/>
              </a:solidFill>
              <a:latin typeface="Calibri"/>
            </a:endParaRPr>
          </a:p>
        </p:txBody>
      </p:sp>
      <p:sp>
        <p:nvSpPr>
          <p:cNvPr id="6" name="TextBox 5"/>
          <p:cNvSpPr txBox="1"/>
          <p:nvPr/>
        </p:nvSpPr>
        <p:spPr>
          <a:xfrm>
            <a:off x="479425" y="1021443"/>
            <a:ext cx="7924346" cy="4862870"/>
          </a:xfrm>
          <a:prstGeom prst="rect">
            <a:avLst/>
          </a:prstGeom>
          <a:noFill/>
        </p:spPr>
        <p:txBody>
          <a:bodyPr wrap="square" rtlCol="0">
            <a:spAutoFit/>
          </a:bodyPr>
          <a:lstStyle/>
          <a:p>
            <a:pPr eaLnBrk="1" fontAlgn="auto" hangingPunct="1">
              <a:spcBef>
                <a:spcPts val="0"/>
              </a:spcBef>
              <a:spcAft>
                <a:spcPts val="0"/>
              </a:spcAft>
              <a:buClr>
                <a:srgbClr val="FFC000"/>
              </a:buClr>
            </a:pPr>
            <a:r>
              <a:rPr lang="en-GB" sz="2800" dirty="0" smtClean="0">
                <a:solidFill>
                  <a:prstClr val="black"/>
                </a:solidFill>
                <a:latin typeface="Calibri"/>
              </a:rPr>
              <a:t>Health surveillance </a:t>
            </a:r>
          </a:p>
          <a:p>
            <a:pPr marL="177800" indent="-177800" eaLnBrk="1" fontAlgn="auto" hangingPunct="1">
              <a:spcBef>
                <a:spcPts val="0"/>
              </a:spcBef>
              <a:spcAft>
                <a:spcPts val="0"/>
              </a:spcAft>
              <a:buClr>
                <a:srgbClr val="FFC000"/>
              </a:buClr>
              <a:buFont typeface="Arial" pitchFamily="34" charset="0"/>
              <a:buChar char="•"/>
            </a:pPr>
            <a:endParaRPr lang="en-GB" sz="800" dirty="0" smtClean="0">
              <a:solidFill>
                <a:prstClr val="black"/>
              </a:solidFill>
              <a:latin typeface="Calibri"/>
            </a:endParaRPr>
          </a:p>
          <a:p>
            <a:pPr marL="177800" indent="-177800" eaLnBrk="1" fontAlgn="auto" hangingPunct="1">
              <a:spcBef>
                <a:spcPts val="0"/>
              </a:spcBef>
              <a:spcAft>
                <a:spcPts val="0"/>
              </a:spcAft>
              <a:buClr>
                <a:srgbClr val="FFC000"/>
              </a:buClr>
              <a:buFont typeface="Arial" pitchFamily="34" charset="0"/>
              <a:buChar char="•"/>
            </a:pPr>
            <a:r>
              <a:rPr lang="en-GB" sz="2400" dirty="0" smtClean="0">
                <a:solidFill>
                  <a:prstClr val="black"/>
                </a:solidFill>
                <a:latin typeface="Calibri"/>
              </a:rPr>
              <a:t>Health </a:t>
            </a:r>
            <a:r>
              <a:rPr lang="en-GB" sz="2400" dirty="0">
                <a:solidFill>
                  <a:prstClr val="black"/>
                </a:solidFill>
                <a:latin typeface="Calibri"/>
              </a:rPr>
              <a:t>surveillance </a:t>
            </a:r>
            <a:r>
              <a:rPr lang="en-GB" sz="2400" dirty="0" smtClean="0">
                <a:solidFill>
                  <a:prstClr val="black"/>
                </a:solidFill>
                <a:latin typeface="Calibri"/>
              </a:rPr>
              <a:t>is required in </a:t>
            </a:r>
            <a:r>
              <a:rPr lang="en-GB" sz="2400" dirty="0">
                <a:solidFill>
                  <a:prstClr val="black"/>
                </a:solidFill>
                <a:latin typeface="Calibri"/>
              </a:rPr>
              <a:t>line with Article 14 of </a:t>
            </a:r>
            <a:r>
              <a:rPr lang="en-GB" sz="2400" dirty="0" smtClean="0">
                <a:solidFill>
                  <a:prstClr val="black"/>
                </a:solidFill>
                <a:latin typeface="Calibri"/>
              </a:rPr>
              <a:t>the Framework Directive and must </a:t>
            </a:r>
            <a:r>
              <a:rPr lang="en-GB" sz="2400" dirty="0">
                <a:solidFill>
                  <a:prstClr val="black"/>
                </a:solidFill>
                <a:latin typeface="Calibri"/>
              </a:rPr>
              <a:t>be provided where the ELV has been exceeded or where any undesired or unexpected health effect is reported by the worker</a:t>
            </a:r>
            <a:r>
              <a:rPr lang="en-GB" sz="2400" dirty="0" smtClean="0">
                <a:solidFill>
                  <a:prstClr val="black"/>
                </a:solidFill>
                <a:latin typeface="Calibri"/>
              </a:rPr>
              <a:t>.</a:t>
            </a:r>
          </a:p>
          <a:p>
            <a:pPr marL="177800" indent="-177800" eaLnBrk="1" fontAlgn="auto" hangingPunct="1">
              <a:spcBef>
                <a:spcPts val="0"/>
              </a:spcBef>
              <a:spcAft>
                <a:spcPts val="0"/>
              </a:spcAft>
              <a:buClr>
                <a:srgbClr val="FFC000"/>
              </a:buClr>
              <a:buFont typeface="Arial" pitchFamily="34" charset="0"/>
              <a:buChar char="•"/>
            </a:pPr>
            <a:endParaRPr lang="en-GB" sz="800" dirty="0" smtClean="0">
              <a:solidFill>
                <a:prstClr val="black"/>
              </a:solidFill>
              <a:latin typeface="Calibri"/>
            </a:endParaRPr>
          </a:p>
          <a:p>
            <a:pPr marL="177800" indent="-177800" eaLnBrk="1" fontAlgn="auto" hangingPunct="1">
              <a:spcBef>
                <a:spcPts val="0"/>
              </a:spcBef>
              <a:spcAft>
                <a:spcPts val="0"/>
              </a:spcAft>
              <a:buClr>
                <a:srgbClr val="FFC000"/>
              </a:buClr>
              <a:buFont typeface="Arial" pitchFamily="34" charset="0"/>
              <a:buChar char="•"/>
            </a:pPr>
            <a:r>
              <a:rPr lang="en-GB" sz="2400" dirty="0">
                <a:solidFill>
                  <a:prstClr val="black"/>
                </a:solidFill>
                <a:latin typeface="Calibri"/>
              </a:rPr>
              <a:t>This must </a:t>
            </a:r>
            <a:r>
              <a:rPr lang="en-GB" sz="2400" dirty="0" smtClean="0">
                <a:solidFill>
                  <a:prstClr val="black"/>
                </a:solidFill>
                <a:latin typeface="Calibri"/>
              </a:rPr>
              <a:t>be free </a:t>
            </a:r>
            <a:r>
              <a:rPr lang="en-GB" sz="2400" dirty="0">
                <a:solidFill>
                  <a:prstClr val="black"/>
                </a:solidFill>
                <a:latin typeface="Calibri"/>
              </a:rPr>
              <a:t>of charge to the worker and at a time chosen by the worker</a:t>
            </a:r>
            <a:r>
              <a:rPr lang="en-GB" sz="2400" dirty="0" smtClean="0">
                <a:solidFill>
                  <a:prstClr val="black"/>
                </a:solidFill>
                <a:latin typeface="Calibri"/>
              </a:rPr>
              <a:t>.</a:t>
            </a:r>
          </a:p>
          <a:p>
            <a:pPr marL="177800" indent="-177800" eaLnBrk="1" fontAlgn="auto" hangingPunct="1">
              <a:spcBef>
                <a:spcPts val="0"/>
              </a:spcBef>
              <a:spcAft>
                <a:spcPts val="0"/>
              </a:spcAft>
              <a:buClr>
                <a:srgbClr val="FFC000"/>
              </a:buClr>
              <a:buFont typeface="Arial" pitchFamily="34" charset="0"/>
              <a:buChar char="•"/>
            </a:pPr>
            <a:endParaRPr lang="en-GB" sz="800" dirty="0" smtClean="0">
              <a:solidFill>
                <a:prstClr val="black"/>
              </a:solidFill>
              <a:latin typeface="Calibri"/>
            </a:endParaRPr>
          </a:p>
          <a:p>
            <a:pPr marL="177800" indent="-177800" eaLnBrk="1" fontAlgn="auto" hangingPunct="1">
              <a:spcBef>
                <a:spcPts val="0"/>
              </a:spcBef>
              <a:spcAft>
                <a:spcPts val="0"/>
              </a:spcAft>
              <a:buClr>
                <a:srgbClr val="FFC000"/>
              </a:buClr>
              <a:buFont typeface="Arial" pitchFamily="34" charset="0"/>
              <a:buChar char="•"/>
            </a:pPr>
            <a:r>
              <a:rPr lang="en-GB" sz="2400" dirty="0">
                <a:solidFill>
                  <a:prstClr val="black"/>
                </a:solidFill>
                <a:latin typeface="Calibri"/>
              </a:rPr>
              <a:t>UK regulations </a:t>
            </a:r>
            <a:r>
              <a:rPr lang="en-GB" sz="2400" dirty="0" smtClean="0">
                <a:solidFill>
                  <a:prstClr val="black"/>
                </a:solidFill>
                <a:latin typeface="Calibri"/>
              </a:rPr>
              <a:t>likely to </a:t>
            </a:r>
            <a:r>
              <a:rPr lang="en-GB" sz="2400" dirty="0">
                <a:solidFill>
                  <a:prstClr val="black"/>
                </a:solidFill>
                <a:latin typeface="Calibri"/>
              </a:rPr>
              <a:t>change </a:t>
            </a:r>
            <a:r>
              <a:rPr lang="en-GB" sz="2400" dirty="0" smtClean="0">
                <a:solidFill>
                  <a:prstClr val="black"/>
                </a:solidFill>
                <a:latin typeface="Calibri"/>
              </a:rPr>
              <a:t>‘or’ </a:t>
            </a:r>
            <a:r>
              <a:rPr lang="en-GB" sz="2400" dirty="0">
                <a:solidFill>
                  <a:prstClr val="black"/>
                </a:solidFill>
                <a:latin typeface="Calibri"/>
              </a:rPr>
              <a:t>to </a:t>
            </a:r>
            <a:r>
              <a:rPr lang="en-GB" sz="2400" dirty="0" smtClean="0">
                <a:solidFill>
                  <a:prstClr val="black"/>
                </a:solidFill>
                <a:latin typeface="Calibri"/>
              </a:rPr>
              <a:t>‘and’ so </a:t>
            </a:r>
            <a:r>
              <a:rPr lang="en-GB" sz="2400" dirty="0">
                <a:solidFill>
                  <a:prstClr val="black"/>
                </a:solidFill>
                <a:latin typeface="Calibri"/>
              </a:rPr>
              <a:t>that </a:t>
            </a:r>
            <a:r>
              <a:rPr lang="en-GB" sz="2400" dirty="0" smtClean="0">
                <a:solidFill>
                  <a:prstClr val="black"/>
                </a:solidFill>
                <a:latin typeface="Calibri"/>
              </a:rPr>
              <a:t>both reported health </a:t>
            </a:r>
            <a:r>
              <a:rPr lang="en-GB" sz="2400" dirty="0">
                <a:solidFill>
                  <a:prstClr val="black"/>
                </a:solidFill>
                <a:latin typeface="Calibri"/>
              </a:rPr>
              <a:t>effect </a:t>
            </a:r>
            <a:r>
              <a:rPr lang="en-GB" sz="2400" dirty="0" smtClean="0">
                <a:solidFill>
                  <a:prstClr val="black"/>
                </a:solidFill>
                <a:latin typeface="Calibri"/>
              </a:rPr>
              <a:t>AND  </a:t>
            </a:r>
            <a:r>
              <a:rPr lang="en-GB" sz="2400" dirty="0">
                <a:solidFill>
                  <a:prstClr val="black"/>
                </a:solidFill>
                <a:latin typeface="Calibri"/>
              </a:rPr>
              <a:t>exposure above ELV to trigger surveillance.</a:t>
            </a:r>
          </a:p>
          <a:p>
            <a:pPr marL="177800" indent="-177800" eaLnBrk="1" fontAlgn="auto" hangingPunct="1">
              <a:spcBef>
                <a:spcPts val="0"/>
              </a:spcBef>
              <a:spcAft>
                <a:spcPts val="0"/>
              </a:spcAft>
              <a:buClr>
                <a:srgbClr val="FFC000"/>
              </a:buClr>
              <a:buFont typeface="Arial" pitchFamily="34" charset="0"/>
              <a:buChar char="•"/>
            </a:pPr>
            <a:endParaRPr lang="en-GB" sz="2400" dirty="0">
              <a:solidFill>
                <a:prstClr val="black"/>
              </a:solidFill>
              <a:latin typeface="Calibri"/>
            </a:endParaRPr>
          </a:p>
          <a:p>
            <a:pPr marL="177800" indent="-177800" eaLnBrk="1" fontAlgn="auto" hangingPunct="1">
              <a:spcBef>
                <a:spcPts val="0"/>
              </a:spcBef>
              <a:spcAft>
                <a:spcPts val="0"/>
              </a:spcAft>
              <a:buClr>
                <a:srgbClr val="FFC000"/>
              </a:buClr>
              <a:buFont typeface="Arial" pitchFamily="34" charset="0"/>
              <a:buChar char="•"/>
            </a:pPr>
            <a:endParaRPr lang="en-GB" sz="1800" dirty="0">
              <a:solidFill>
                <a:prstClr val="black"/>
              </a:solidFill>
              <a:latin typeface="Calibri"/>
            </a:endParaRPr>
          </a:p>
        </p:txBody>
      </p:sp>
    </p:spTree>
    <p:extLst>
      <p:ext uri="{BB962C8B-B14F-4D97-AF65-F5344CB8AC3E}">
        <p14:creationId xmlns:p14="http://schemas.microsoft.com/office/powerpoint/2010/main" val="10932368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479425" y="261938"/>
            <a:ext cx="7662863" cy="646331"/>
          </a:xfrm>
          <a:prstGeom prst="rect">
            <a:avLst/>
          </a:prstGeom>
          <a:noFill/>
          <a:ln w="12700">
            <a:noFill/>
            <a:miter lim="800000"/>
            <a:headEnd/>
            <a:tailEnd/>
          </a:ln>
          <a:effectLst/>
        </p:spPr>
        <p:txBody>
          <a:bodyPr>
            <a:spAutoFit/>
          </a:bodyPr>
          <a:lstStyle/>
          <a:p>
            <a:pPr eaLnBrk="1" fontAlgn="auto" hangingPunct="1">
              <a:spcBef>
                <a:spcPct val="50000"/>
              </a:spcBef>
              <a:spcAft>
                <a:spcPts val="0"/>
              </a:spcAft>
              <a:defRPr/>
            </a:pPr>
            <a:r>
              <a:rPr lang="en-GB" sz="3600" dirty="0" smtClean="0">
                <a:solidFill>
                  <a:prstClr val="black"/>
                </a:solidFill>
                <a:latin typeface="Calibri"/>
              </a:rPr>
              <a:t>Article 10</a:t>
            </a:r>
            <a:endParaRPr lang="en-US" sz="3600" dirty="0">
              <a:solidFill>
                <a:prstClr val="black"/>
              </a:solidFill>
              <a:latin typeface="Calibri"/>
            </a:endParaRPr>
          </a:p>
        </p:txBody>
      </p:sp>
      <p:sp>
        <p:nvSpPr>
          <p:cNvPr id="6" name="TextBox 5"/>
          <p:cNvSpPr txBox="1"/>
          <p:nvPr/>
        </p:nvSpPr>
        <p:spPr>
          <a:xfrm>
            <a:off x="479425" y="1021443"/>
            <a:ext cx="7924346" cy="4955203"/>
          </a:xfrm>
          <a:prstGeom prst="rect">
            <a:avLst/>
          </a:prstGeom>
          <a:noFill/>
        </p:spPr>
        <p:txBody>
          <a:bodyPr wrap="square" rtlCol="0">
            <a:spAutoFit/>
          </a:bodyPr>
          <a:lstStyle/>
          <a:p>
            <a:pPr eaLnBrk="1" fontAlgn="auto" hangingPunct="1">
              <a:spcBef>
                <a:spcPts val="0"/>
              </a:spcBef>
              <a:spcAft>
                <a:spcPts val="0"/>
              </a:spcAft>
              <a:buClr>
                <a:srgbClr val="FFC000"/>
              </a:buClr>
            </a:pPr>
            <a:r>
              <a:rPr lang="en-GB" sz="2800" dirty="0" smtClean="0">
                <a:solidFill>
                  <a:prstClr val="black"/>
                </a:solidFill>
                <a:latin typeface="Calibri"/>
              </a:rPr>
              <a:t>Derogations </a:t>
            </a:r>
          </a:p>
          <a:p>
            <a:pPr marL="177800" indent="-177800" eaLnBrk="1" fontAlgn="auto" hangingPunct="1">
              <a:spcBef>
                <a:spcPts val="0"/>
              </a:spcBef>
              <a:spcAft>
                <a:spcPts val="0"/>
              </a:spcAft>
              <a:buClr>
                <a:srgbClr val="FFC000"/>
              </a:buClr>
              <a:buFont typeface="Arial" pitchFamily="34" charset="0"/>
              <a:buChar char="•"/>
            </a:pPr>
            <a:endParaRPr lang="en-GB" sz="800" dirty="0" smtClean="0">
              <a:solidFill>
                <a:prstClr val="black"/>
              </a:solidFill>
              <a:latin typeface="Calibri"/>
            </a:endParaRPr>
          </a:p>
          <a:p>
            <a:pPr marL="342900" indent="-342900" eaLnBrk="1" fontAlgn="auto" hangingPunct="1">
              <a:spcBef>
                <a:spcPts val="0"/>
              </a:spcBef>
              <a:spcAft>
                <a:spcPts val="0"/>
              </a:spcAft>
              <a:buClr>
                <a:srgbClr val="FFC000"/>
              </a:buClr>
              <a:buFont typeface="Arial" panose="020B0604020202020204" pitchFamily="34" charset="0"/>
              <a:buChar char="•"/>
            </a:pPr>
            <a:r>
              <a:rPr lang="en-GB" sz="2000" dirty="0" smtClean="0">
                <a:solidFill>
                  <a:prstClr val="black"/>
                </a:solidFill>
                <a:latin typeface="Calibri"/>
              </a:rPr>
              <a:t>‘Derogations’ from Article </a:t>
            </a:r>
            <a:r>
              <a:rPr lang="en-GB" sz="2000" dirty="0">
                <a:solidFill>
                  <a:prstClr val="black"/>
                </a:solidFill>
                <a:latin typeface="Calibri"/>
              </a:rPr>
              <a:t>3 (ELVs and ALs) </a:t>
            </a:r>
            <a:r>
              <a:rPr lang="en-GB" sz="2000" dirty="0" smtClean="0">
                <a:solidFill>
                  <a:prstClr val="black"/>
                </a:solidFill>
                <a:latin typeface="Calibri"/>
              </a:rPr>
              <a:t>are allowed but </a:t>
            </a:r>
            <a:r>
              <a:rPr lang="en-GB" sz="2000" dirty="0">
                <a:solidFill>
                  <a:prstClr val="black"/>
                </a:solidFill>
                <a:latin typeface="Calibri"/>
              </a:rPr>
              <a:t>it does not affect the general duty of employers (Article 5) to ensure that </a:t>
            </a:r>
            <a:r>
              <a:rPr lang="en-GB" sz="2000" b="1" dirty="0">
                <a:solidFill>
                  <a:prstClr val="black"/>
                </a:solidFill>
                <a:latin typeface="Calibri"/>
              </a:rPr>
              <a:t>risks</a:t>
            </a:r>
            <a:r>
              <a:rPr lang="en-GB" sz="2000" dirty="0">
                <a:solidFill>
                  <a:prstClr val="black"/>
                </a:solidFill>
                <a:latin typeface="Calibri"/>
              </a:rPr>
              <a:t> from EMF in the workplace are eliminated or reduced to a minimum. A derogation is simply a formalised way of permitting an exception to the specified exposure limit values if other conditions are met.</a:t>
            </a:r>
          </a:p>
          <a:p>
            <a:pPr marL="185738" indent="-185738" eaLnBrk="1" fontAlgn="auto" hangingPunct="1">
              <a:spcBef>
                <a:spcPts val="0"/>
              </a:spcBef>
              <a:spcAft>
                <a:spcPts val="0"/>
              </a:spcAft>
              <a:buClr>
                <a:srgbClr val="FFC000"/>
              </a:buClr>
            </a:pPr>
            <a:endParaRPr lang="en-GB" sz="2000" dirty="0">
              <a:solidFill>
                <a:prstClr val="black"/>
              </a:solidFill>
              <a:latin typeface="Calibri"/>
            </a:endParaRPr>
          </a:p>
          <a:p>
            <a:pPr marL="342900" indent="-342900" eaLnBrk="1" fontAlgn="auto" hangingPunct="1">
              <a:spcBef>
                <a:spcPts val="0"/>
              </a:spcBef>
              <a:spcAft>
                <a:spcPts val="0"/>
              </a:spcAft>
              <a:buClr>
                <a:srgbClr val="FFC000"/>
              </a:buClr>
              <a:buFont typeface="Arial" panose="020B0604020202020204" pitchFamily="34" charset="0"/>
              <a:buChar char="•"/>
            </a:pPr>
            <a:r>
              <a:rPr lang="en-GB" sz="2000" dirty="0">
                <a:solidFill>
                  <a:prstClr val="black"/>
                </a:solidFill>
                <a:latin typeface="Calibri"/>
              </a:rPr>
              <a:t>So although under a derogation an employer may exceed the exposure limit value, the employer must still ensure that the risks to workers are reduced or eliminated.</a:t>
            </a:r>
          </a:p>
          <a:p>
            <a:pPr marL="185738" indent="-185738" eaLnBrk="1" fontAlgn="auto" hangingPunct="1">
              <a:spcBef>
                <a:spcPts val="0"/>
              </a:spcBef>
              <a:spcAft>
                <a:spcPts val="0"/>
              </a:spcAft>
              <a:buClr>
                <a:srgbClr val="FFC000"/>
              </a:buClr>
            </a:pPr>
            <a:endParaRPr lang="en-GB" sz="2000" dirty="0">
              <a:solidFill>
                <a:prstClr val="black"/>
              </a:solidFill>
              <a:latin typeface="Calibri"/>
            </a:endParaRPr>
          </a:p>
          <a:p>
            <a:pPr marL="342900" indent="-342900" eaLnBrk="1" fontAlgn="auto" hangingPunct="1">
              <a:spcBef>
                <a:spcPts val="0"/>
              </a:spcBef>
              <a:spcAft>
                <a:spcPts val="0"/>
              </a:spcAft>
              <a:buClr>
                <a:srgbClr val="FFC000"/>
              </a:buClr>
              <a:buFont typeface="Arial" panose="020B0604020202020204" pitchFamily="34" charset="0"/>
              <a:buChar char="•"/>
            </a:pPr>
            <a:r>
              <a:rPr lang="en-GB" sz="2000" dirty="0">
                <a:solidFill>
                  <a:prstClr val="black"/>
                </a:solidFill>
                <a:latin typeface="Calibri"/>
              </a:rPr>
              <a:t>There are 3 </a:t>
            </a:r>
            <a:r>
              <a:rPr lang="en-GB" sz="2000" dirty="0" smtClean="0">
                <a:solidFill>
                  <a:prstClr val="black"/>
                </a:solidFill>
                <a:latin typeface="Calibri"/>
              </a:rPr>
              <a:t>specific derogations listed:</a:t>
            </a:r>
            <a:endParaRPr lang="en-GB" sz="2000" dirty="0">
              <a:solidFill>
                <a:prstClr val="black"/>
              </a:solidFill>
              <a:latin typeface="Calibri"/>
            </a:endParaRPr>
          </a:p>
          <a:p>
            <a:pPr marL="711200" indent="101600" eaLnBrk="1" fontAlgn="auto" hangingPunct="1">
              <a:spcBef>
                <a:spcPts val="0"/>
              </a:spcBef>
              <a:spcAft>
                <a:spcPts val="0"/>
              </a:spcAft>
              <a:buClr>
                <a:srgbClr val="FFC000"/>
              </a:buClr>
              <a:buFont typeface="Calibri" panose="020F0502020204030204" pitchFamily="34" charset="0"/>
              <a:buChar char="–"/>
            </a:pPr>
            <a:r>
              <a:rPr lang="en-GB" sz="2000" dirty="0">
                <a:solidFill>
                  <a:prstClr val="black"/>
                </a:solidFill>
                <a:latin typeface="Calibri"/>
              </a:rPr>
              <a:t>	</a:t>
            </a:r>
            <a:r>
              <a:rPr lang="en-GB" sz="2000" dirty="0" smtClean="0">
                <a:solidFill>
                  <a:prstClr val="black"/>
                </a:solidFill>
                <a:latin typeface="Calibri"/>
              </a:rPr>
              <a:t> MRI</a:t>
            </a:r>
            <a:endParaRPr lang="en-GB" sz="2000" dirty="0">
              <a:solidFill>
                <a:prstClr val="black"/>
              </a:solidFill>
              <a:latin typeface="Calibri"/>
            </a:endParaRPr>
          </a:p>
          <a:p>
            <a:pPr marL="711200" indent="101600" eaLnBrk="1" fontAlgn="auto" hangingPunct="1">
              <a:spcBef>
                <a:spcPts val="0"/>
              </a:spcBef>
              <a:spcAft>
                <a:spcPts val="0"/>
              </a:spcAft>
              <a:buClr>
                <a:srgbClr val="FFC000"/>
              </a:buClr>
              <a:buFont typeface="Calibri" panose="020F0502020204030204" pitchFamily="34" charset="0"/>
              <a:buChar char="–"/>
            </a:pPr>
            <a:r>
              <a:rPr lang="en-GB" sz="2000" dirty="0">
                <a:solidFill>
                  <a:prstClr val="black"/>
                </a:solidFill>
                <a:latin typeface="Calibri"/>
              </a:rPr>
              <a:t>	</a:t>
            </a:r>
            <a:r>
              <a:rPr lang="en-GB" sz="2000" dirty="0" smtClean="0">
                <a:solidFill>
                  <a:prstClr val="black"/>
                </a:solidFill>
                <a:latin typeface="Calibri"/>
              </a:rPr>
              <a:t> Military</a:t>
            </a:r>
            <a:endParaRPr lang="en-GB" sz="2000" dirty="0">
              <a:solidFill>
                <a:prstClr val="black"/>
              </a:solidFill>
              <a:latin typeface="Calibri"/>
            </a:endParaRPr>
          </a:p>
          <a:p>
            <a:pPr marL="711200" indent="101600" eaLnBrk="1" fontAlgn="auto" hangingPunct="1">
              <a:spcBef>
                <a:spcPts val="0"/>
              </a:spcBef>
              <a:spcAft>
                <a:spcPts val="0"/>
              </a:spcAft>
              <a:buClr>
                <a:srgbClr val="FFC000"/>
              </a:buClr>
              <a:buFont typeface="Calibri" panose="020F0502020204030204" pitchFamily="34" charset="0"/>
              <a:buChar char="–"/>
            </a:pPr>
            <a:r>
              <a:rPr lang="en-GB" sz="2000" dirty="0">
                <a:solidFill>
                  <a:prstClr val="black"/>
                </a:solidFill>
                <a:latin typeface="Calibri"/>
              </a:rPr>
              <a:t>	</a:t>
            </a:r>
            <a:r>
              <a:rPr lang="en-GB" sz="2000" dirty="0" smtClean="0">
                <a:solidFill>
                  <a:prstClr val="black"/>
                </a:solidFill>
                <a:latin typeface="Calibri"/>
              </a:rPr>
              <a:t> General Derogation</a:t>
            </a:r>
            <a:endParaRPr lang="en-GB" sz="2000" dirty="0">
              <a:solidFill>
                <a:prstClr val="black"/>
              </a:solidFill>
              <a:latin typeface="Calibri"/>
            </a:endParaRPr>
          </a:p>
        </p:txBody>
      </p:sp>
    </p:spTree>
    <p:extLst>
      <p:ext uri="{BB962C8B-B14F-4D97-AF65-F5344CB8AC3E}">
        <p14:creationId xmlns:p14="http://schemas.microsoft.com/office/powerpoint/2010/main" val="27322195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59746" name="Rectangle 1026"/>
          <p:cNvSpPr>
            <a:spLocks noGrp="1" noChangeArrowheads="1"/>
          </p:cNvSpPr>
          <p:nvPr>
            <p:ph type="ctrTitle"/>
          </p:nvPr>
        </p:nvSpPr>
        <p:spPr bwMode="auto">
          <a:xfrm>
            <a:off x="725488" y="2468563"/>
            <a:ext cx="8021637" cy="1143000"/>
          </a:xfrm>
          <a:ln w="12700">
            <a:miter lim="800000"/>
            <a:headEnd/>
            <a:tailEnd/>
          </a:ln>
        </p:spPr>
        <p:txBody>
          <a:bodyPr vert="horz" wrap="square" lIns="90488" tIns="44450" rIns="90488" bIns="44450" numCol="1" anchor="ctr" anchorCtr="0" compatLnSpc="1">
            <a:prstTxWarp prst="textNoShape">
              <a:avLst/>
            </a:prstTxWarp>
          </a:bodyPr>
          <a:lstStyle/>
          <a:p>
            <a:pPr algn="ctr">
              <a:defRPr/>
            </a:pPr>
            <a:r>
              <a:rPr lang="en-GB" dirty="0" smtClean="0">
                <a:solidFill>
                  <a:srgbClr val="000000"/>
                </a:solidFill>
                <a:effectLst>
                  <a:outerShdw blurRad="38100" dist="38100" dir="2700000" algn="tl">
                    <a:srgbClr val="FFFFFF"/>
                  </a:outerShdw>
                </a:effectLst>
                <a:latin typeface="Calibri" panose="020F0502020204030204" pitchFamily="34" charset="0"/>
              </a:rPr>
              <a:t>Risk assessment</a:t>
            </a:r>
          </a:p>
        </p:txBody>
      </p:sp>
    </p:spTree>
    <p:extLst>
      <p:ext uri="{BB962C8B-B14F-4D97-AF65-F5344CB8AC3E}">
        <p14:creationId xmlns:p14="http://schemas.microsoft.com/office/powerpoint/2010/main" val="1273084139"/>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479425" y="261938"/>
            <a:ext cx="7662863" cy="646331"/>
          </a:xfrm>
          <a:prstGeom prst="rect">
            <a:avLst/>
          </a:prstGeom>
          <a:noFill/>
          <a:ln w="12700">
            <a:noFill/>
            <a:miter lim="800000"/>
            <a:headEnd/>
            <a:tailEnd/>
          </a:ln>
          <a:effectLst/>
        </p:spPr>
        <p:txBody>
          <a:bodyPr>
            <a:spAutoFit/>
          </a:bodyPr>
          <a:lstStyle/>
          <a:p>
            <a:pPr eaLnBrk="1" fontAlgn="auto" hangingPunct="1">
              <a:spcBef>
                <a:spcPct val="50000"/>
              </a:spcBef>
              <a:spcAft>
                <a:spcPts val="0"/>
              </a:spcAft>
              <a:defRPr/>
            </a:pPr>
            <a:r>
              <a:rPr lang="en-GB" sz="3600" dirty="0" smtClean="0">
                <a:solidFill>
                  <a:prstClr val="black"/>
                </a:solidFill>
                <a:latin typeface="Calibri"/>
              </a:rPr>
              <a:t>Risk assessment</a:t>
            </a:r>
            <a:endParaRPr lang="en-US" sz="3600" dirty="0">
              <a:solidFill>
                <a:prstClr val="black"/>
              </a:solidFill>
              <a:latin typeface="Calibri"/>
            </a:endParaRPr>
          </a:p>
        </p:txBody>
      </p:sp>
      <p:sp>
        <p:nvSpPr>
          <p:cNvPr id="8" name="TextBox 7"/>
          <p:cNvSpPr txBox="1"/>
          <p:nvPr/>
        </p:nvSpPr>
        <p:spPr>
          <a:xfrm>
            <a:off x="495299" y="1079500"/>
            <a:ext cx="7806871" cy="4401205"/>
          </a:xfrm>
          <a:prstGeom prst="rect">
            <a:avLst/>
          </a:prstGeom>
          <a:noFill/>
        </p:spPr>
        <p:txBody>
          <a:bodyPr wrap="square" rtlCol="0">
            <a:spAutoFit/>
          </a:bodyPr>
          <a:lstStyle/>
          <a:p>
            <a:pPr marL="177800" indent="-177800" eaLnBrk="1" fontAlgn="auto" hangingPunct="1">
              <a:spcBef>
                <a:spcPts val="0"/>
              </a:spcBef>
              <a:spcAft>
                <a:spcPts val="600"/>
              </a:spcAft>
              <a:buClr>
                <a:srgbClr val="FFC000"/>
              </a:buClr>
              <a:buFont typeface="Arial" pitchFamily="34" charset="0"/>
              <a:buChar char="•"/>
            </a:pPr>
            <a:r>
              <a:rPr lang="en-GB" sz="2400" dirty="0" smtClean="0">
                <a:solidFill>
                  <a:prstClr val="black"/>
                </a:solidFill>
                <a:latin typeface="Calibri"/>
              </a:rPr>
              <a:t>In general no fixed rules about how to take a risk assessment.</a:t>
            </a:r>
          </a:p>
          <a:p>
            <a:pPr marL="177800" indent="-177800" eaLnBrk="1" fontAlgn="auto" hangingPunct="1">
              <a:spcBef>
                <a:spcPts val="0"/>
              </a:spcBef>
              <a:spcAft>
                <a:spcPts val="600"/>
              </a:spcAft>
              <a:buClr>
                <a:srgbClr val="FFC000"/>
              </a:buClr>
              <a:buFont typeface="Arial" pitchFamily="34" charset="0"/>
              <a:buChar char="•"/>
            </a:pPr>
            <a:r>
              <a:rPr lang="en-GB" sz="2400" dirty="0" smtClean="0">
                <a:solidFill>
                  <a:prstClr val="black"/>
                </a:solidFill>
                <a:latin typeface="Calibri"/>
              </a:rPr>
              <a:t>All hazards should be considered but the Directive only deals with hazards arising from EMF.</a:t>
            </a:r>
          </a:p>
          <a:p>
            <a:pPr marL="177800" indent="-177800" eaLnBrk="1" fontAlgn="auto" hangingPunct="1">
              <a:spcBef>
                <a:spcPts val="0"/>
              </a:spcBef>
              <a:spcAft>
                <a:spcPts val="600"/>
              </a:spcAft>
              <a:buClr>
                <a:srgbClr val="FFC000"/>
              </a:buClr>
              <a:buFont typeface="Arial" pitchFamily="34" charset="0"/>
              <a:buChar char="•"/>
            </a:pPr>
            <a:r>
              <a:rPr lang="en-GB" sz="2400" dirty="0" smtClean="0">
                <a:solidFill>
                  <a:prstClr val="black"/>
                </a:solidFill>
                <a:latin typeface="Calibri"/>
              </a:rPr>
              <a:t>However a structured systematic approach should be employed to ensure risks ate not overlooked.</a:t>
            </a:r>
          </a:p>
          <a:p>
            <a:pPr marL="177800" indent="-177800" eaLnBrk="1" fontAlgn="auto" hangingPunct="1">
              <a:spcBef>
                <a:spcPts val="0"/>
              </a:spcBef>
              <a:spcAft>
                <a:spcPts val="600"/>
              </a:spcAft>
              <a:buClr>
                <a:srgbClr val="FFC000"/>
              </a:buClr>
              <a:buFont typeface="Arial" pitchFamily="34" charset="0"/>
              <a:buChar char="•"/>
            </a:pPr>
            <a:r>
              <a:rPr lang="en-GB" sz="2400" dirty="0" smtClean="0">
                <a:solidFill>
                  <a:prstClr val="black"/>
                </a:solidFill>
                <a:latin typeface="Calibri"/>
              </a:rPr>
              <a:t>Risk assessment is the responsibility of management but should be undertaken in consultation with workers, who should be given information about the outcome of the assessment.</a:t>
            </a:r>
          </a:p>
          <a:p>
            <a:pPr marL="177800" indent="-177800" eaLnBrk="1" fontAlgn="auto" hangingPunct="1">
              <a:spcBef>
                <a:spcPts val="0"/>
              </a:spcBef>
              <a:spcAft>
                <a:spcPts val="600"/>
              </a:spcAft>
              <a:buClr>
                <a:srgbClr val="FFC000"/>
              </a:buClr>
              <a:buFont typeface="Arial" pitchFamily="34" charset="0"/>
              <a:buChar char="•"/>
            </a:pPr>
            <a:endParaRPr lang="en-GB" sz="2000" dirty="0" smtClean="0">
              <a:solidFill>
                <a:prstClr val="black"/>
              </a:solidFill>
              <a:latin typeface="Calibri"/>
            </a:endParaRPr>
          </a:p>
        </p:txBody>
      </p:sp>
    </p:spTree>
    <p:extLst>
      <p:ext uri="{BB962C8B-B14F-4D97-AF65-F5344CB8AC3E}">
        <p14:creationId xmlns:p14="http://schemas.microsoft.com/office/powerpoint/2010/main" val="294075403"/>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479425" y="261938"/>
            <a:ext cx="7662863" cy="646331"/>
          </a:xfrm>
          <a:prstGeom prst="rect">
            <a:avLst/>
          </a:prstGeom>
          <a:noFill/>
          <a:ln w="12700">
            <a:noFill/>
            <a:miter lim="800000"/>
            <a:headEnd/>
            <a:tailEnd/>
          </a:ln>
          <a:effectLst/>
        </p:spPr>
        <p:txBody>
          <a:bodyPr>
            <a:spAutoFit/>
          </a:bodyPr>
          <a:lstStyle/>
          <a:p>
            <a:pPr eaLnBrk="1" fontAlgn="auto" hangingPunct="1">
              <a:spcBef>
                <a:spcPct val="50000"/>
              </a:spcBef>
              <a:spcAft>
                <a:spcPts val="0"/>
              </a:spcAft>
              <a:defRPr/>
            </a:pPr>
            <a:r>
              <a:rPr lang="en-GB" sz="3600" dirty="0" smtClean="0">
                <a:solidFill>
                  <a:prstClr val="black"/>
                </a:solidFill>
                <a:latin typeface="Calibri"/>
              </a:rPr>
              <a:t>Risk assessment</a:t>
            </a:r>
            <a:endParaRPr lang="en-US" sz="3600" dirty="0">
              <a:solidFill>
                <a:prstClr val="black"/>
              </a:solidFill>
              <a:latin typeface="Calibri"/>
            </a:endParaRPr>
          </a:p>
        </p:txBody>
      </p:sp>
      <p:sp>
        <p:nvSpPr>
          <p:cNvPr id="8" name="TextBox 7"/>
          <p:cNvSpPr txBox="1"/>
          <p:nvPr/>
        </p:nvSpPr>
        <p:spPr>
          <a:xfrm>
            <a:off x="495299" y="1079500"/>
            <a:ext cx="7806871" cy="4401205"/>
          </a:xfrm>
          <a:prstGeom prst="rect">
            <a:avLst/>
          </a:prstGeom>
          <a:noFill/>
        </p:spPr>
        <p:txBody>
          <a:bodyPr wrap="square" rtlCol="0">
            <a:spAutoFit/>
          </a:bodyPr>
          <a:lstStyle/>
          <a:p>
            <a:pPr marL="177800" indent="-177800" eaLnBrk="1" fontAlgn="auto" hangingPunct="1">
              <a:spcBef>
                <a:spcPts val="0"/>
              </a:spcBef>
              <a:spcAft>
                <a:spcPts val="600"/>
              </a:spcAft>
              <a:buClr>
                <a:srgbClr val="FFC000"/>
              </a:buClr>
              <a:buFont typeface="Arial" pitchFamily="34" charset="0"/>
              <a:buChar char="•"/>
            </a:pPr>
            <a:r>
              <a:rPr lang="en-GB" sz="2400" dirty="0" smtClean="0">
                <a:solidFill>
                  <a:prstClr val="black"/>
                </a:solidFill>
                <a:latin typeface="Calibri"/>
              </a:rPr>
              <a:t>Terminology;</a:t>
            </a:r>
          </a:p>
          <a:p>
            <a:pPr marL="449263" indent="-187325" eaLnBrk="1" fontAlgn="auto" hangingPunct="1">
              <a:spcBef>
                <a:spcPts val="0"/>
              </a:spcBef>
              <a:spcAft>
                <a:spcPts val="600"/>
              </a:spcAft>
              <a:buClr>
                <a:srgbClr val="FFC000"/>
              </a:buClr>
              <a:buFont typeface="Calibri" panose="020F0502020204030204" pitchFamily="34" charset="0"/>
              <a:buChar char="–"/>
            </a:pPr>
            <a:r>
              <a:rPr lang="en-GB" sz="2400" dirty="0" smtClean="0">
                <a:solidFill>
                  <a:prstClr val="black"/>
                </a:solidFill>
                <a:latin typeface="Calibri"/>
              </a:rPr>
              <a:t>Hazard – </a:t>
            </a:r>
            <a:r>
              <a:rPr lang="en-GB" sz="2400" i="1" dirty="0" smtClean="0">
                <a:solidFill>
                  <a:prstClr val="black"/>
                </a:solidFill>
                <a:latin typeface="Calibri"/>
              </a:rPr>
              <a:t>the intrinsic property or ability of something with the potential to do harm</a:t>
            </a:r>
          </a:p>
          <a:p>
            <a:pPr marL="449263" indent="-187325" eaLnBrk="1" fontAlgn="auto" hangingPunct="1">
              <a:spcBef>
                <a:spcPts val="0"/>
              </a:spcBef>
              <a:spcAft>
                <a:spcPts val="600"/>
              </a:spcAft>
              <a:buClr>
                <a:srgbClr val="FFC000"/>
              </a:buClr>
              <a:buFont typeface="Calibri" panose="020F0502020204030204" pitchFamily="34" charset="0"/>
              <a:buChar char="–"/>
            </a:pPr>
            <a:r>
              <a:rPr lang="en-GB" sz="2400" dirty="0" smtClean="0">
                <a:solidFill>
                  <a:prstClr val="black"/>
                </a:solidFill>
                <a:latin typeface="Calibri"/>
              </a:rPr>
              <a:t>Risk – </a:t>
            </a:r>
            <a:r>
              <a:rPr lang="en-GB" sz="2400" i="1" dirty="0" smtClean="0">
                <a:solidFill>
                  <a:prstClr val="black"/>
                </a:solidFill>
                <a:latin typeface="Calibri"/>
              </a:rPr>
              <a:t>the likelihood that the potential for harm will be attained under the conditions of use and/or exposure, and the possible extent of the harm</a:t>
            </a:r>
          </a:p>
          <a:p>
            <a:pPr marL="449263" indent="-187325" eaLnBrk="1" fontAlgn="auto" hangingPunct="1">
              <a:spcBef>
                <a:spcPts val="0"/>
              </a:spcBef>
              <a:spcAft>
                <a:spcPts val="600"/>
              </a:spcAft>
              <a:buClr>
                <a:srgbClr val="FFC000"/>
              </a:buClr>
              <a:buFont typeface="Calibri" panose="020F0502020204030204" pitchFamily="34" charset="0"/>
              <a:buChar char="–"/>
            </a:pPr>
            <a:r>
              <a:rPr lang="en-GB" sz="2400" dirty="0" smtClean="0">
                <a:solidFill>
                  <a:prstClr val="black"/>
                </a:solidFill>
                <a:latin typeface="Calibri"/>
              </a:rPr>
              <a:t>Risk assessment – </a:t>
            </a:r>
            <a:r>
              <a:rPr lang="en-GB" sz="2400" i="1" dirty="0" smtClean="0">
                <a:solidFill>
                  <a:prstClr val="black"/>
                </a:solidFill>
                <a:latin typeface="Calibri"/>
              </a:rPr>
              <a:t>the process of evaluating the risk to health and safety of workers while at work arising from the circumstances of the occurrence of a hazard at the workplace</a:t>
            </a:r>
            <a:endParaRPr lang="en-GB" sz="2400" dirty="0" smtClean="0">
              <a:solidFill>
                <a:prstClr val="black"/>
              </a:solidFill>
              <a:latin typeface="Calibri"/>
            </a:endParaRPr>
          </a:p>
          <a:p>
            <a:pPr marL="177800" indent="-177800" eaLnBrk="1" fontAlgn="auto" hangingPunct="1">
              <a:spcBef>
                <a:spcPts val="0"/>
              </a:spcBef>
              <a:spcAft>
                <a:spcPts val="600"/>
              </a:spcAft>
              <a:buClr>
                <a:srgbClr val="FFC000"/>
              </a:buClr>
              <a:buFont typeface="Arial" pitchFamily="34" charset="0"/>
              <a:buChar char="•"/>
            </a:pPr>
            <a:endParaRPr lang="en-GB" sz="2000" dirty="0" smtClean="0">
              <a:solidFill>
                <a:prstClr val="black"/>
              </a:solidFill>
              <a:latin typeface="Calibri"/>
            </a:endParaRPr>
          </a:p>
        </p:txBody>
      </p:sp>
    </p:spTree>
    <p:extLst>
      <p:ext uri="{BB962C8B-B14F-4D97-AF65-F5344CB8AC3E}">
        <p14:creationId xmlns:p14="http://schemas.microsoft.com/office/powerpoint/2010/main" val="218673384"/>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479425" y="261938"/>
            <a:ext cx="7662863" cy="646331"/>
          </a:xfrm>
          <a:prstGeom prst="rect">
            <a:avLst/>
          </a:prstGeom>
          <a:noFill/>
          <a:ln w="12700">
            <a:noFill/>
            <a:miter lim="800000"/>
            <a:headEnd/>
            <a:tailEnd/>
          </a:ln>
          <a:effectLst/>
        </p:spPr>
        <p:txBody>
          <a:bodyPr>
            <a:spAutoFit/>
          </a:bodyPr>
          <a:lstStyle/>
          <a:p>
            <a:pPr eaLnBrk="1" fontAlgn="auto" hangingPunct="1">
              <a:spcBef>
                <a:spcPct val="50000"/>
              </a:spcBef>
              <a:spcAft>
                <a:spcPts val="0"/>
              </a:spcAft>
              <a:defRPr/>
            </a:pPr>
            <a:r>
              <a:rPr lang="en-GB" sz="3600" dirty="0" smtClean="0">
                <a:solidFill>
                  <a:prstClr val="black"/>
                </a:solidFill>
                <a:latin typeface="Calibri"/>
              </a:rPr>
              <a:t>Active implanted medical devices</a:t>
            </a:r>
            <a:endParaRPr lang="en-US" sz="3600" dirty="0">
              <a:solidFill>
                <a:prstClr val="black"/>
              </a:solidFill>
              <a:latin typeface="Calibri"/>
            </a:endParaRPr>
          </a:p>
        </p:txBody>
      </p:sp>
      <p:sp>
        <p:nvSpPr>
          <p:cNvPr id="8" name="TextBox 7"/>
          <p:cNvSpPr txBox="1"/>
          <p:nvPr/>
        </p:nvSpPr>
        <p:spPr>
          <a:xfrm>
            <a:off x="495299" y="1079500"/>
            <a:ext cx="7806871" cy="4093428"/>
          </a:xfrm>
          <a:prstGeom prst="rect">
            <a:avLst/>
          </a:prstGeom>
          <a:noFill/>
        </p:spPr>
        <p:txBody>
          <a:bodyPr wrap="square" rtlCol="0">
            <a:spAutoFit/>
          </a:bodyPr>
          <a:lstStyle/>
          <a:p>
            <a:pPr marL="177800" indent="-177800" eaLnBrk="1" fontAlgn="auto" hangingPunct="1">
              <a:spcBef>
                <a:spcPts val="0"/>
              </a:spcBef>
              <a:spcAft>
                <a:spcPts val="600"/>
              </a:spcAft>
              <a:buClr>
                <a:srgbClr val="FFC000"/>
              </a:buClr>
              <a:buFont typeface="Arial" pitchFamily="34" charset="0"/>
              <a:buChar char="•"/>
            </a:pPr>
            <a:r>
              <a:rPr lang="en-GB" sz="2000" dirty="0" smtClean="0">
                <a:solidFill>
                  <a:prstClr val="black"/>
                </a:solidFill>
                <a:latin typeface="Calibri"/>
              </a:rPr>
              <a:t>Workers wearing AIMD are at particular risk because EMF can interfere with these active implants. Device manufacturers are required to ensure their products have reasonable immunity but this will be based on public exposure levels (1999/519/EC). </a:t>
            </a:r>
          </a:p>
          <a:p>
            <a:pPr marL="177800" indent="-177800" eaLnBrk="1" fontAlgn="auto" hangingPunct="1">
              <a:spcBef>
                <a:spcPts val="0"/>
              </a:spcBef>
              <a:spcAft>
                <a:spcPts val="600"/>
              </a:spcAft>
              <a:buClr>
                <a:srgbClr val="FFC000"/>
              </a:buClr>
              <a:buFont typeface="Arial" pitchFamily="34" charset="0"/>
              <a:buChar char="•"/>
            </a:pPr>
            <a:r>
              <a:rPr lang="en-GB" sz="2000" dirty="0" smtClean="0">
                <a:solidFill>
                  <a:prstClr val="black"/>
                </a:solidFill>
                <a:latin typeface="Calibri"/>
              </a:rPr>
              <a:t>Field strengths at the position of the device or its sensing leads can easily exceed public levels in many occupational situations.</a:t>
            </a:r>
          </a:p>
          <a:p>
            <a:pPr marL="177800" indent="-177800" eaLnBrk="1" fontAlgn="auto" hangingPunct="1">
              <a:spcBef>
                <a:spcPts val="0"/>
              </a:spcBef>
              <a:spcAft>
                <a:spcPts val="600"/>
              </a:spcAft>
              <a:buClr>
                <a:srgbClr val="FFC000"/>
              </a:buClr>
              <a:buFont typeface="Arial" pitchFamily="34" charset="0"/>
              <a:buChar char="•"/>
            </a:pPr>
            <a:r>
              <a:rPr lang="en-GB" sz="2000" dirty="0" smtClean="0">
                <a:solidFill>
                  <a:prstClr val="black"/>
                </a:solidFill>
                <a:latin typeface="Calibri"/>
              </a:rPr>
              <a:t>In some situations a field may be highly localised and in this instance the risk could be managed e.g. a mobile phone could be used if kept away from the chest.</a:t>
            </a:r>
          </a:p>
          <a:p>
            <a:pPr marL="177800" indent="-177800" eaLnBrk="1" fontAlgn="auto" hangingPunct="1">
              <a:spcBef>
                <a:spcPts val="0"/>
              </a:spcBef>
              <a:spcAft>
                <a:spcPts val="600"/>
              </a:spcAft>
              <a:buClr>
                <a:srgbClr val="FFC000"/>
              </a:buClr>
              <a:buFont typeface="Arial" pitchFamily="34" charset="0"/>
              <a:buChar char="•"/>
            </a:pPr>
            <a:r>
              <a:rPr lang="en-GB" sz="2000" dirty="0" smtClean="0">
                <a:solidFill>
                  <a:prstClr val="black"/>
                </a:solidFill>
                <a:latin typeface="Calibri"/>
              </a:rPr>
              <a:t>Often a more detailed risk assessment is required and this could include advice from the relevant doctor or the device manufacturer.</a:t>
            </a:r>
          </a:p>
          <a:p>
            <a:pPr marL="177800" indent="-177800" eaLnBrk="1" fontAlgn="auto" hangingPunct="1">
              <a:spcBef>
                <a:spcPts val="0"/>
              </a:spcBef>
              <a:spcAft>
                <a:spcPts val="600"/>
              </a:spcAft>
              <a:buClr>
                <a:srgbClr val="FFC000"/>
              </a:buClr>
              <a:buFont typeface="Arial" pitchFamily="34" charset="0"/>
              <a:buChar char="•"/>
            </a:pPr>
            <a:endParaRPr lang="en-GB" sz="2000" dirty="0" smtClean="0">
              <a:solidFill>
                <a:prstClr val="black"/>
              </a:solidFill>
              <a:latin typeface="Calibri"/>
            </a:endParaRPr>
          </a:p>
        </p:txBody>
      </p:sp>
    </p:spTree>
    <p:extLst>
      <p:ext uri="{BB962C8B-B14F-4D97-AF65-F5344CB8AC3E}">
        <p14:creationId xmlns:p14="http://schemas.microsoft.com/office/powerpoint/2010/main" val="2222155515"/>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479425" y="261938"/>
            <a:ext cx="7662863" cy="646331"/>
          </a:xfrm>
          <a:prstGeom prst="rect">
            <a:avLst/>
          </a:prstGeom>
          <a:noFill/>
          <a:ln w="12700">
            <a:noFill/>
            <a:miter lim="800000"/>
            <a:headEnd/>
            <a:tailEnd/>
          </a:ln>
          <a:effectLst/>
        </p:spPr>
        <p:txBody>
          <a:bodyPr>
            <a:spAutoFit/>
          </a:bodyPr>
          <a:lstStyle/>
          <a:p>
            <a:pPr eaLnBrk="1" fontAlgn="auto" hangingPunct="1">
              <a:spcBef>
                <a:spcPct val="50000"/>
              </a:spcBef>
              <a:spcAft>
                <a:spcPts val="0"/>
              </a:spcAft>
              <a:defRPr/>
            </a:pPr>
            <a:r>
              <a:rPr lang="en-GB" sz="3600" dirty="0" smtClean="0">
                <a:solidFill>
                  <a:prstClr val="black"/>
                </a:solidFill>
                <a:latin typeface="Calibri"/>
              </a:rPr>
              <a:t>Workers at particular risk</a:t>
            </a:r>
            <a:endParaRPr lang="en-US" sz="3600" dirty="0">
              <a:solidFill>
                <a:prstClr val="black"/>
              </a:solidFill>
              <a:latin typeface="Calibri"/>
            </a:endParaRPr>
          </a:p>
        </p:txBody>
      </p:sp>
      <p:sp>
        <p:nvSpPr>
          <p:cNvPr id="8" name="TextBox 7"/>
          <p:cNvSpPr txBox="1"/>
          <p:nvPr/>
        </p:nvSpPr>
        <p:spPr>
          <a:xfrm>
            <a:off x="495299" y="1079500"/>
            <a:ext cx="7806871" cy="4985980"/>
          </a:xfrm>
          <a:prstGeom prst="rect">
            <a:avLst/>
          </a:prstGeom>
          <a:noFill/>
        </p:spPr>
        <p:txBody>
          <a:bodyPr wrap="square" rtlCol="0">
            <a:spAutoFit/>
          </a:bodyPr>
          <a:lstStyle/>
          <a:p>
            <a:pPr marL="261938" indent="-261938" eaLnBrk="1" fontAlgn="auto" hangingPunct="1">
              <a:spcBef>
                <a:spcPts val="0"/>
              </a:spcBef>
              <a:spcAft>
                <a:spcPts val="600"/>
              </a:spcAft>
              <a:buClr>
                <a:srgbClr val="FFC000"/>
              </a:buClr>
              <a:buFont typeface="Arial" panose="020B0604020202020204" pitchFamily="34" charset="0"/>
              <a:buChar char="•"/>
            </a:pPr>
            <a:r>
              <a:rPr lang="en-GB" sz="2400" dirty="0" smtClean="0">
                <a:solidFill>
                  <a:prstClr val="black"/>
                </a:solidFill>
                <a:latin typeface="Calibri"/>
              </a:rPr>
              <a:t>The Practical Guide lists in a table many common work activities, equipment and workplaces and provides an indication of whether assessments are likely to be required for:</a:t>
            </a:r>
          </a:p>
          <a:p>
            <a:pPr marL="623888" indent="-266700" eaLnBrk="1" fontAlgn="auto" hangingPunct="1">
              <a:spcBef>
                <a:spcPts val="0"/>
              </a:spcBef>
              <a:spcAft>
                <a:spcPts val="600"/>
              </a:spcAft>
              <a:buClr>
                <a:srgbClr val="FFC000"/>
              </a:buClr>
              <a:buFont typeface="Calibri" panose="020F0502020204030204" pitchFamily="34" charset="0"/>
              <a:buChar char="–"/>
            </a:pPr>
            <a:r>
              <a:rPr lang="en-GB" sz="2400" dirty="0" smtClean="0">
                <a:solidFill>
                  <a:prstClr val="black"/>
                </a:solidFill>
                <a:latin typeface="Calibri"/>
              </a:rPr>
              <a:t>workers with active implants</a:t>
            </a:r>
          </a:p>
          <a:p>
            <a:pPr marL="623888" indent="-266700" eaLnBrk="1" fontAlgn="auto" hangingPunct="1">
              <a:spcBef>
                <a:spcPts val="0"/>
              </a:spcBef>
              <a:spcAft>
                <a:spcPts val="600"/>
              </a:spcAft>
              <a:buClr>
                <a:srgbClr val="FFC000"/>
              </a:buClr>
              <a:buFont typeface="Calibri" panose="020F0502020204030204" pitchFamily="34" charset="0"/>
              <a:buChar char="–"/>
            </a:pPr>
            <a:r>
              <a:rPr lang="en-GB" sz="2400" dirty="0" smtClean="0">
                <a:solidFill>
                  <a:prstClr val="black"/>
                </a:solidFill>
                <a:latin typeface="Calibri"/>
              </a:rPr>
              <a:t>other workers at particular risk</a:t>
            </a:r>
          </a:p>
          <a:p>
            <a:pPr marL="623888" indent="-266700" eaLnBrk="1" fontAlgn="auto" hangingPunct="1">
              <a:spcBef>
                <a:spcPts val="0"/>
              </a:spcBef>
              <a:spcAft>
                <a:spcPts val="600"/>
              </a:spcAft>
              <a:buClr>
                <a:srgbClr val="FFC000"/>
              </a:buClr>
              <a:buFont typeface="Calibri" panose="020F0502020204030204" pitchFamily="34" charset="0"/>
              <a:buChar char="–"/>
            </a:pPr>
            <a:r>
              <a:rPr lang="en-GB" sz="2400" dirty="0" smtClean="0">
                <a:solidFill>
                  <a:prstClr val="black"/>
                </a:solidFill>
                <a:latin typeface="Calibri"/>
              </a:rPr>
              <a:t>workers not at particular risk</a:t>
            </a:r>
          </a:p>
          <a:p>
            <a:pPr marL="261938" indent="-261938" eaLnBrk="1" fontAlgn="auto" hangingPunct="1">
              <a:spcBef>
                <a:spcPts val="0"/>
              </a:spcBef>
              <a:spcAft>
                <a:spcPts val="600"/>
              </a:spcAft>
              <a:buClr>
                <a:srgbClr val="FFC000"/>
              </a:buClr>
              <a:buFont typeface="Arial" panose="020B0604020202020204" pitchFamily="34" charset="0"/>
              <a:buChar char="•"/>
            </a:pPr>
            <a:r>
              <a:rPr lang="en-GB" sz="2400" dirty="0" smtClean="0">
                <a:solidFill>
                  <a:prstClr val="black"/>
                </a:solidFill>
                <a:latin typeface="Calibri"/>
              </a:rPr>
              <a:t>A ‘yes’ or ‘no’ in the table against the above categories indicates if a more detailed assessment is required or not for the given activity, equipment or workplace.</a:t>
            </a:r>
          </a:p>
          <a:p>
            <a:pPr marL="623888" indent="-266700" eaLnBrk="1" fontAlgn="auto" hangingPunct="1">
              <a:spcBef>
                <a:spcPts val="0"/>
              </a:spcBef>
              <a:spcAft>
                <a:spcPts val="600"/>
              </a:spcAft>
              <a:buClr>
                <a:srgbClr val="FFC000"/>
              </a:buClr>
              <a:buFont typeface="Calibri" panose="020F0502020204030204" pitchFamily="34" charset="0"/>
              <a:buChar char="–"/>
            </a:pPr>
            <a:endParaRPr lang="en-GB" sz="2400" dirty="0" smtClean="0">
              <a:solidFill>
                <a:prstClr val="black"/>
              </a:solidFill>
              <a:latin typeface="Calibri"/>
            </a:endParaRPr>
          </a:p>
          <a:p>
            <a:pPr marL="185738" indent="-185738" eaLnBrk="1" fontAlgn="auto" hangingPunct="1">
              <a:spcBef>
                <a:spcPts val="0"/>
              </a:spcBef>
              <a:spcAft>
                <a:spcPts val="600"/>
              </a:spcAft>
              <a:buClr>
                <a:srgbClr val="FFC000"/>
              </a:buClr>
              <a:buFont typeface="Calibri" panose="020F0502020204030204" pitchFamily="34" charset="0"/>
              <a:buChar char="–"/>
            </a:pPr>
            <a:endParaRPr lang="en-GB" sz="2400" dirty="0" smtClean="0">
              <a:solidFill>
                <a:prstClr val="black"/>
              </a:solidFill>
              <a:latin typeface="Calibri"/>
            </a:endParaRPr>
          </a:p>
        </p:txBody>
      </p:sp>
    </p:spTree>
    <p:extLst>
      <p:ext uri="{BB962C8B-B14F-4D97-AF65-F5344CB8AC3E}">
        <p14:creationId xmlns:p14="http://schemas.microsoft.com/office/powerpoint/2010/main" val="3932932599"/>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479425" y="261938"/>
            <a:ext cx="7662863" cy="646331"/>
          </a:xfrm>
          <a:prstGeom prst="rect">
            <a:avLst/>
          </a:prstGeom>
          <a:noFill/>
          <a:ln w="12700">
            <a:noFill/>
            <a:miter lim="800000"/>
            <a:headEnd/>
            <a:tailEnd/>
          </a:ln>
          <a:effectLst/>
        </p:spPr>
        <p:txBody>
          <a:bodyPr>
            <a:spAutoFit/>
          </a:bodyPr>
          <a:lstStyle/>
          <a:p>
            <a:pPr eaLnBrk="1" fontAlgn="auto" hangingPunct="1">
              <a:spcBef>
                <a:spcPct val="50000"/>
              </a:spcBef>
              <a:spcAft>
                <a:spcPts val="0"/>
              </a:spcAft>
              <a:defRPr/>
            </a:pPr>
            <a:r>
              <a:rPr lang="en-GB" sz="3600" dirty="0" smtClean="0">
                <a:solidFill>
                  <a:prstClr val="black"/>
                </a:solidFill>
                <a:latin typeface="Calibri"/>
              </a:rPr>
              <a:t>Workers at particular risk</a:t>
            </a:r>
            <a:endParaRPr lang="en-US" sz="3600" dirty="0">
              <a:solidFill>
                <a:prstClr val="black"/>
              </a:solidFill>
              <a:latin typeface="Calibri"/>
            </a:endParaRPr>
          </a:p>
        </p:txBody>
      </p:sp>
      <p:sp>
        <p:nvSpPr>
          <p:cNvPr id="8" name="TextBox 7"/>
          <p:cNvSpPr txBox="1"/>
          <p:nvPr/>
        </p:nvSpPr>
        <p:spPr>
          <a:xfrm>
            <a:off x="495299" y="1079500"/>
            <a:ext cx="7806871" cy="5370701"/>
          </a:xfrm>
          <a:prstGeom prst="rect">
            <a:avLst/>
          </a:prstGeom>
          <a:noFill/>
        </p:spPr>
        <p:txBody>
          <a:bodyPr wrap="square" rtlCol="0">
            <a:spAutoFit/>
          </a:bodyPr>
          <a:lstStyle/>
          <a:p>
            <a:pPr marL="177800" indent="-177800" eaLnBrk="1" fontAlgn="auto" hangingPunct="1">
              <a:spcBef>
                <a:spcPts val="0"/>
              </a:spcBef>
              <a:spcAft>
                <a:spcPts val="600"/>
              </a:spcAft>
              <a:buClr>
                <a:srgbClr val="FFC000"/>
              </a:buClr>
              <a:buFont typeface="Arial" pitchFamily="34" charset="0"/>
              <a:buChar char="•"/>
            </a:pPr>
            <a:r>
              <a:rPr lang="en-GB" sz="2400" dirty="0" smtClean="0">
                <a:solidFill>
                  <a:prstClr val="black"/>
                </a:solidFill>
                <a:latin typeface="Calibri"/>
              </a:rPr>
              <a:t>Workers wearing active implanted medical devices</a:t>
            </a:r>
          </a:p>
          <a:p>
            <a:pPr marL="177800" indent="-177800" eaLnBrk="1" fontAlgn="auto" hangingPunct="1">
              <a:spcBef>
                <a:spcPts val="0"/>
              </a:spcBef>
              <a:spcAft>
                <a:spcPts val="600"/>
              </a:spcAft>
              <a:buClr>
                <a:srgbClr val="FFC000"/>
              </a:buClr>
              <a:buFont typeface="Arial" pitchFamily="34" charset="0"/>
              <a:buChar char="•"/>
            </a:pPr>
            <a:r>
              <a:rPr lang="en-GB" sz="2400" dirty="0" smtClean="0">
                <a:solidFill>
                  <a:prstClr val="black"/>
                </a:solidFill>
                <a:latin typeface="Calibri"/>
              </a:rPr>
              <a:t>Workers with passive implanted medical devices</a:t>
            </a:r>
          </a:p>
          <a:p>
            <a:pPr marL="177800" indent="-177800" eaLnBrk="1" fontAlgn="auto" hangingPunct="1">
              <a:spcBef>
                <a:spcPts val="0"/>
              </a:spcBef>
              <a:spcAft>
                <a:spcPts val="600"/>
              </a:spcAft>
              <a:buClr>
                <a:srgbClr val="FFC000"/>
              </a:buClr>
              <a:buFont typeface="Arial" pitchFamily="34" charset="0"/>
              <a:buChar char="•"/>
            </a:pPr>
            <a:r>
              <a:rPr lang="en-GB" sz="2400" dirty="0" smtClean="0">
                <a:solidFill>
                  <a:prstClr val="black"/>
                </a:solidFill>
                <a:latin typeface="Calibri"/>
              </a:rPr>
              <a:t>Workers with medical devices worn on the body e.g. hormone infusion pumps</a:t>
            </a:r>
          </a:p>
          <a:p>
            <a:pPr marL="177800" indent="-177800" eaLnBrk="1" fontAlgn="auto" hangingPunct="1">
              <a:spcBef>
                <a:spcPts val="0"/>
              </a:spcBef>
              <a:spcAft>
                <a:spcPts val="600"/>
              </a:spcAft>
              <a:buClr>
                <a:srgbClr val="FFC000"/>
              </a:buClr>
              <a:buFont typeface="Arial" pitchFamily="34" charset="0"/>
              <a:buChar char="•"/>
            </a:pPr>
            <a:r>
              <a:rPr lang="en-GB" sz="2400" dirty="0" smtClean="0">
                <a:solidFill>
                  <a:prstClr val="black"/>
                </a:solidFill>
                <a:latin typeface="Calibri"/>
              </a:rPr>
              <a:t>Pregnant workers</a:t>
            </a:r>
          </a:p>
          <a:p>
            <a:pPr marL="177800" indent="-177800" eaLnBrk="1" fontAlgn="auto" hangingPunct="1">
              <a:spcBef>
                <a:spcPts val="0"/>
              </a:spcBef>
              <a:spcAft>
                <a:spcPts val="600"/>
              </a:spcAft>
              <a:buClr>
                <a:srgbClr val="FFC000"/>
              </a:buClr>
              <a:buFont typeface="Arial" pitchFamily="34" charset="0"/>
              <a:buChar char="•"/>
            </a:pPr>
            <a:r>
              <a:rPr lang="en-GB" sz="2400" dirty="0" smtClean="0">
                <a:solidFill>
                  <a:prstClr val="black"/>
                </a:solidFill>
                <a:latin typeface="Calibri"/>
              </a:rPr>
              <a:t>Workers in any of these groups may be at greater risk from EMF than the general working population and should be subject to a specific risk assessment.</a:t>
            </a:r>
          </a:p>
          <a:p>
            <a:pPr marL="177800" indent="-177800" eaLnBrk="1" fontAlgn="auto" hangingPunct="1">
              <a:spcBef>
                <a:spcPts val="0"/>
              </a:spcBef>
              <a:spcAft>
                <a:spcPts val="600"/>
              </a:spcAft>
              <a:buClr>
                <a:srgbClr val="FFC000"/>
              </a:buClr>
              <a:buFont typeface="Arial" pitchFamily="34" charset="0"/>
              <a:buChar char="•"/>
            </a:pPr>
            <a:r>
              <a:rPr lang="en-GB" sz="2400" dirty="0">
                <a:solidFill>
                  <a:prstClr val="black"/>
                </a:solidFill>
                <a:latin typeface="Calibri"/>
              </a:rPr>
              <a:t>In considering whether workers may be at particular risk, employers should give consideration to the frequency, level and duration of exposure.</a:t>
            </a:r>
          </a:p>
          <a:p>
            <a:pPr marL="177800" indent="-177800" eaLnBrk="1" fontAlgn="auto" hangingPunct="1">
              <a:spcBef>
                <a:spcPts val="0"/>
              </a:spcBef>
              <a:spcAft>
                <a:spcPts val="600"/>
              </a:spcAft>
              <a:buClr>
                <a:srgbClr val="FFC000"/>
              </a:buClr>
              <a:buFont typeface="Arial" pitchFamily="34" charset="0"/>
              <a:buChar char="•"/>
            </a:pPr>
            <a:endParaRPr lang="en-GB" sz="2400" dirty="0" smtClean="0">
              <a:solidFill>
                <a:prstClr val="black"/>
              </a:solidFill>
              <a:latin typeface="Calibri"/>
            </a:endParaRPr>
          </a:p>
          <a:p>
            <a:pPr marL="185738" indent="-185738" eaLnBrk="1" fontAlgn="auto" hangingPunct="1">
              <a:spcBef>
                <a:spcPts val="0"/>
              </a:spcBef>
              <a:spcAft>
                <a:spcPts val="600"/>
              </a:spcAft>
              <a:buClr>
                <a:srgbClr val="FFC000"/>
              </a:buClr>
              <a:buFont typeface="Calibri" panose="020F0502020204030204" pitchFamily="34" charset="0"/>
              <a:buChar char="–"/>
            </a:pPr>
            <a:endParaRPr lang="en-GB" sz="2000" dirty="0" smtClean="0">
              <a:solidFill>
                <a:prstClr val="black"/>
              </a:solidFill>
              <a:latin typeface="Calibri"/>
            </a:endParaRPr>
          </a:p>
        </p:txBody>
      </p:sp>
    </p:spTree>
    <p:extLst>
      <p:ext uri="{BB962C8B-B14F-4D97-AF65-F5344CB8AC3E}">
        <p14:creationId xmlns:p14="http://schemas.microsoft.com/office/powerpoint/2010/main" val="689799174"/>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59746" name="Rectangle 1026"/>
          <p:cNvSpPr>
            <a:spLocks noGrp="1" noChangeArrowheads="1"/>
          </p:cNvSpPr>
          <p:nvPr>
            <p:ph type="ctrTitle"/>
          </p:nvPr>
        </p:nvSpPr>
        <p:spPr bwMode="auto">
          <a:xfrm>
            <a:off x="725488" y="2468563"/>
            <a:ext cx="8021637" cy="1143000"/>
          </a:xfrm>
          <a:ln w="12700">
            <a:miter lim="800000"/>
            <a:headEnd/>
            <a:tailEnd/>
          </a:ln>
        </p:spPr>
        <p:txBody>
          <a:bodyPr vert="horz" wrap="square" lIns="90488" tIns="44450" rIns="90488" bIns="44450" numCol="1" anchor="ctr" anchorCtr="0" compatLnSpc="1">
            <a:prstTxWarp prst="textNoShape">
              <a:avLst/>
            </a:prstTxWarp>
          </a:bodyPr>
          <a:lstStyle/>
          <a:p>
            <a:pPr algn="ctr">
              <a:defRPr/>
            </a:pPr>
            <a:r>
              <a:rPr lang="en-GB" dirty="0" smtClean="0">
                <a:solidFill>
                  <a:srgbClr val="000000"/>
                </a:solidFill>
                <a:effectLst>
                  <a:outerShdw blurRad="38100" dist="38100" dir="2700000" algn="tl">
                    <a:srgbClr val="FFFFFF"/>
                  </a:outerShdw>
                </a:effectLst>
                <a:latin typeface="Calibri" panose="020F0502020204030204" pitchFamily="34" charset="0"/>
              </a:rPr>
              <a:t>Exposure Limit Values &amp; </a:t>
            </a:r>
            <a:br>
              <a:rPr lang="en-GB" dirty="0" smtClean="0">
                <a:solidFill>
                  <a:srgbClr val="000000"/>
                </a:solidFill>
                <a:effectLst>
                  <a:outerShdw blurRad="38100" dist="38100" dir="2700000" algn="tl">
                    <a:srgbClr val="FFFFFF"/>
                  </a:outerShdw>
                </a:effectLst>
                <a:latin typeface="Calibri" panose="020F0502020204030204" pitchFamily="34" charset="0"/>
              </a:rPr>
            </a:br>
            <a:r>
              <a:rPr lang="en-GB" dirty="0" smtClean="0">
                <a:solidFill>
                  <a:srgbClr val="000000"/>
                </a:solidFill>
                <a:effectLst>
                  <a:outerShdw blurRad="38100" dist="38100" dir="2700000" algn="tl">
                    <a:srgbClr val="FFFFFF"/>
                  </a:outerShdw>
                </a:effectLst>
                <a:latin typeface="Calibri" panose="020F0502020204030204" pitchFamily="34" charset="0"/>
              </a:rPr>
              <a:t>Action Levels</a:t>
            </a:r>
          </a:p>
        </p:txBody>
      </p:sp>
    </p:spTree>
    <p:extLst>
      <p:ext uri="{BB962C8B-B14F-4D97-AF65-F5344CB8AC3E}">
        <p14:creationId xmlns:p14="http://schemas.microsoft.com/office/powerpoint/2010/main" val="337548969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479425" y="261938"/>
            <a:ext cx="7662863" cy="646331"/>
          </a:xfrm>
          <a:prstGeom prst="rect">
            <a:avLst/>
          </a:prstGeom>
          <a:noFill/>
          <a:ln w="12700">
            <a:noFill/>
            <a:miter lim="800000"/>
            <a:headEnd/>
            <a:tailEnd/>
          </a:ln>
          <a:effectLst/>
        </p:spPr>
        <p:txBody>
          <a:bodyPr>
            <a:spAutoFit/>
          </a:bodyPr>
          <a:lstStyle/>
          <a:p>
            <a:pPr eaLnBrk="1" fontAlgn="auto" hangingPunct="1">
              <a:spcBef>
                <a:spcPct val="50000"/>
              </a:spcBef>
              <a:spcAft>
                <a:spcPts val="0"/>
              </a:spcAft>
              <a:defRPr/>
            </a:pPr>
            <a:r>
              <a:rPr lang="en-GB" sz="3600" dirty="0" smtClean="0">
                <a:solidFill>
                  <a:prstClr val="black"/>
                </a:solidFill>
                <a:latin typeface="Calibri"/>
              </a:rPr>
              <a:t>Introduction – Practical Guide</a:t>
            </a:r>
            <a:endParaRPr lang="en-US" sz="3600" dirty="0">
              <a:solidFill>
                <a:prstClr val="black"/>
              </a:solidFill>
              <a:latin typeface="Calibri"/>
            </a:endParaRPr>
          </a:p>
        </p:txBody>
      </p:sp>
      <p:sp>
        <p:nvSpPr>
          <p:cNvPr id="8" name="TextBox 7"/>
          <p:cNvSpPr txBox="1"/>
          <p:nvPr/>
        </p:nvSpPr>
        <p:spPr>
          <a:xfrm>
            <a:off x="495299" y="1079500"/>
            <a:ext cx="7806871" cy="3323987"/>
          </a:xfrm>
          <a:prstGeom prst="rect">
            <a:avLst/>
          </a:prstGeom>
          <a:noFill/>
        </p:spPr>
        <p:txBody>
          <a:bodyPr wrap="square" rtlCol="0">
            <a:spAutoFit/>
          </a:bodyPr>
          <a:lstStyle/>
          <a:p>
            <a:pPr marL="177800" indent="-177800" eaLnBrk="1" fontAlgn="auto" hangingPunct="1">
              <a:spcBef>
                <a:spcPts val="0"/>
              </a:spcBef>
              <a:spcAft>
                <a:spcPts val="600"/>
              </a:spcAft>
              <a:buClr>
                <a:srgbClr val="FFC000"/>
              </a:buClr>
              <a:buFont typeface="Arial" pitchFamily="34" charset="0"/>
              <a:buChar char="•"/>
            </a:pPr>
            <a:r>
              <a:rPr lang="en-GB" sz="2000" dirty="0" smtClean="0">
                <a:solidFill>
                  <a:prstClr val="black"/>
                </a:solidFill>
                <a:latin typeface="Calibri"/>
              </a:rPr>
              <a:t>When the EMF Directive was published Article 14 listed a non binding ‘Practical Guide’ that would be published at least 6 months prior to the implementation date of the Directive (July 2016).</a:t>
            </a:r>
          </a:p>
          <a:p>
            <a:pPr marL="177800" indent="-177800" eaLnBrk="1" fontAlgn="auto" hangingPunct="1">
              <a:spcBef>
                <a:spcPts val="0"/>
              </a:spcBef>
              <a:spcAft>
                <a:spcPts val="600"/>
              </a:spcAft>
              <a:buClr>
                <a:srgbClr val="FFC000"/>
              </a:buClr>
              <a:buFont typeface="Arial" pitchFamily="34" charset="0"/>
              <a:buChar char="•"/>
            </a:pPr>
            <a:r>
              <a:rPr lang="en-GB" sz="2000" dirty="0" smtClean="0">
                <a:solidFill>
                  <a:prstClr val="black"/>
                </a:solidFill>
                <a:latin typeface="Calibri"/>
              </a:rPr>
              <a:t>The guide is not yet published but will provide a list of generic work activities where fields are so weak that there is no risk so once employers have performed an initial risk assessment no further action will be required.</a:t>
            </a:r>
          </a:p>
          <a:p>
            <a:pPr marL="177800" indent="-177800" eaLnBrk="1" fontAlgn="auto" hangingPunct="1">
              <a:spcBef>
                <a:spcPts val="0"/>
              </a:spcBef>
              <a:spcAft>
                <a:spcPts val="600"/>
              </a:spcAft>
              <a:buClr>
                <a:srgbClr val="FFC000"/>
              </a:buClr>
              <a:buFont typeface="Arial" pitchFamily="34" charset="0"/>
              <a:buChar char="•"/>
            </a:pPr>
            <a:r>
              <a:rPr lang="en-GB" sz="2000" dirty="0" smtClean="0">
                <a:solidFill>
                  <a:prstClr val="black"/>
                </a:solidFill>
                <a:latin typeface="Calibri"/>
              </a:rPr>
              <a:t>Will list work activities that are likely to require more detailed assessments for workers and workers considered to be at particular risk i.e. those with body worn medical devices and pregnant workers.</a:t>
            </a:r>
          </a:p>
        </p:txBody>
      </p:sp>
    </p:spTree>
    <p:extLst>
      <p:ext uri="{BB962C8B-B14F-4D97-AF65-F5344CB8AC3E}">
        <p14:creationId xmlns:p14="http://schemas.microsoft.com/office/powerpoint/2010/main" val="1542550968"/>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479425" y="261938"/>
            <a:ext cx="7662863" cy="646331"/>
          </a:xfrm>
          <a:prstGeom prst="rect">
            <a:avLst/>
          </a:prstGeom>
          <a:noFill/>
          <a:ln w="12700">
            <a:noFill/>
            <a:miter lim="800000"/>
            <a:headEnd/>
            <a:tailEnd/>
          </a:ln>
          <a:effectLst/>
        </p:spPr>
        <p:txBody>
          <a:bodyPr>
            <a:spAutoFit/>
          </a:bodyPr>
          <a:lstStyle/>
          <a:p>
            <a:pPr eaLnBrk="1" fontAlgn="auto" hangingPunct="1">
              <a:spcBef>
                <a:spcPct val="50000"/>
              </a:spcBef>
              <a:spcAft>
                <a:spcPts val="0"/>
              </a:spcAft>
              <a:defRPr/>
            </a:pPr>
            <a:r>
              <a:rPr lang="en-GB" sz="3600" dirty="0" smtClean="0">
                <a:solidFill>
                  <a:prstClr val="black"/>
                </a:solidFill>
                <a:latin typeface="Calibri"/>
              </a:rPr>
              <a:t>ELVs &amp; ALs</a:t>
            </a:r>
            <a:endParaRPr lang="en-US" sz="3600" dirty="0">
              <a:solidFill>
                <a:prstClr val="black"/>
              </a:solidFill>
              <a:latin typeface="Calibri"/>
            </a:endParaRPr>
          </a:p>
        </p:txBody>
      </p:sp>
      <p:sp>
        <p:nvSpPr>
          <p:cNvPr id="8" name="TextBox 7"/>
          <p:cNvSpPr txBox="1"/>
          <p:nvPr/>
        </p:nvSpPr>
        <p:spPr>
          <a:xfrm>
            <a:off x="495299" y="1079500"/>
            <a:ext cx="7806871" cy="4154984"/>
          </a:xfrm>
          <a:prstGeom prst="rect">
            <a:avLst/>
          </a:prstGeom>
          <a:noFill/>
        </p:spPr>
        <p:txBody>
          <a:bodyPr wrap="square" rtlCol="0">
            <a:spAutoFit/>
          </a:bodyPr>
          <a:lstStyle/>
          <a:p>
            <a:pPr eaLnBrk="1" fontAlgn="auto" hangingPunct="1">
              <a:spcBef>
                <a:spcPts val="0"/>
              </a:spcBef>
              <a:spcAft>
                <a:spcPts val="600"/>
              </a:spcAft>
              <a:buClr>
                <a:srgbClr val="FFC000"/>
              </a:buClr>
            </a:pPr>
            <a:r>
              <a:rPr lang="en-GB" sz="2400" dirty="0" smtClean="0">
                <a:solidFill>
                  <a:prstClr val="black"/>
                </a:solidFill>
                <a:latin typeface="Calibri"/>
              </a:rPr>
              <a:t>Thermal &amp; non-thermal effects;</a:t>
            </a:r>
          </a:p>
          <a:p>
            <a:pPr marL="177800" indent="-177800" eaLnBrk="1" fontAlgn="auto" hangingPunct="1">
              <a:spcBef>
                <a:spcPts val="0"/>
              </a:spcBef>
              <a:spcAft>
                <a:spcPts val="600"/>
              </a:spcAft>
              <a:buClr>
                <a:srgbClr val="FFC000"/>
              </a:buClr>
              <a:buFont typeface="Arial" pitchFamily="34" charset="0"/>
              <a:buChar char="•"/>
            </a:pPr>
            <a:r>
              <a:rPr lang="en-GB" sz="2000" dirty="0" smtClean="0">
                <a:solidFill>
                  <a:prstClr val="black"/>
                </a:solidFill>
                <a:latin typeface="Calibri"/>
              </a:rPr>
              <a:t>The Directive lists non-thermal effects over the frequency range 0 to 10 MHz &amp; thermal effects over the range 100 kHz to 300 GHz.</a:t>
            </a:r>
          </a:p>
          <a:p>
            <a:pPr marL="177800" indent="-177800" eaLnBrk="1" fontAlgn="auto" hangingPunct="1">
              <a:spcBef>
                <a:spcPts val="0"/>
              </a:spcBef>
              <a:spcAft>
                <a:spcPts val="600"/>
              </a:spcAft>
              <a:buClr>
                <a:srgbClr val="FFC000"/>
              </a:buClr>
              <a:buFont typeface="Arial" pitchFamily="34" charset="0"/>
              <a:buChar char="•"/>
            </a:pPr>
            <a:r>
              <a:rPr lang="en-GB" sz="2000" dirty="0" smtClean="0">
                <a:solidFill>
                  <a:prstClr val="black"/>
                </a:solidFill>
                <a:latin typeface="Calibri"/>
              </a:rPr>
              <a:t>In the intermediate frequency range (100 kHz to 10 MHz) where the two ranges overlap both non-thermal &amp; thermal ELVs need to be considered.</a:t>
            </a:r>
          </a:p>
          <a:p>
            <a:pPr marL="177800" indent="-177800" eaLnBrk="1" fontAlgn="auto" hangingPunct="1">
              <a:spcBef>
                <a:spcPts val="0"/>
              </a:spcBef>
              <a:spcAft>
                <a:spcPts val="600"/>
              </a:spcAft>
              <a:buClr>
                <a:srgbClr val="FFC000"/>
              </a:buClr>
              <a:buFont typeface="Arial" pitchFamily="34" charset="0"/>
              <a:buChar char="•"/>
            </a:pPr>
            <a:r>
              <a:rPr lang="en-GB" sz="2000" dirty="0" smtClean="0">
                <a:solidFill>
                  <a:prstClr val="black"/>
                </a:solidFill>
                <a:latin typeface="Calibri"/>
              </a:rPr>
              <a:t>For frequencies between 1 Hz &amp; 6 Hz ELVs are defined in terms of quantities within the body that cannot be easily measured or calculated in an occupational setting. Therefore most employers use ALs as the maximum exposure level as proving compliance with ELVs can be complex &amp; expensive. </a:t>
            </a:r>
          </a:p>
          <a:p>
            <a:pPr marL="177800" indent="-177800" eaLnBrk="1" fontAlgn="auto" hangingPunct="1">
              <a:spcBef>
                <a:spcPts val="0"/>
              </a:spcBef>
              <a:spcAft>
                <a:spcPts val="600"/>
              </a:spcAft>
              <a:buClr>
                <a:srgbClr val="FFC000"/>
              </a:buClr>
              <a:buFont typeface="Arial" pitchFamily="34" charset="0"/>
              <a:buChar char="•"/>
            </a:pPr>
            <a:endParaRPr lang="en-GB" sz="2000" dirty="0" smtClean="0">
              <a:solidFill>
                <a:prstClr val="black"/>
              </a:solidFill>
              <a:latin typeface="Calibri"/>
            </a:endParaRPr>
          </a:p>
        </p:txBody>
      </p:sp>
    </p:spTree>
    <p:extLst>
      <p:ext uri="{BB962C8B-B14F-4D97-AF65-F5344CB8AC3E}">
        <p14:creationId xmlns:p14="http://schemas.microsoft.com/office/powerpoint/2010/main" val="594048824"/>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479425" y="261938"/>
            <a:ext cx="7662863" cy="646331"/>
          </a:xfrm>
          <a:prstGeom prst="rect">
            <a:avLst/>
          </a:prstGeom>
          <a:noFill/>
          <a:ln w="12700">
            <a:noFill/>
            <a:miter lim="800000"/>
            <a:headEnd/>
            <a:tailEnd/>
          </a:ln>
          <a:effectLst/>
        </p:spPr>
        <p:txBody>
          <a:bodyPr>
            <a:spAutoFit/>
          </a:bodyPr>
          <a:lstStyle/>
          <a:p>
            <a:pPr eaLnBrk="1" fontAlgn="auto" hangingPunct="1">
              <a:spcBef>
                <a:spcPct val="50000"/>
              </a:spcBef>
              <a:spcAft>
                <a:spcPts val="0"/>
              </a:spcAft>
              <a:defRPr/>
            </a:pPr>
            <a:r>
              <a:rPr lang="en-GB" sz="3600" dirty="0" smtClean="0">
                <a:solidFill>
                  <a:prstClr val="black"/>
                </a:solidFill>
                <a:latin typeface="Calibri"/>
              </a:rPr>
              <a:t>ELVs &amp; ALs</a:t>
            </a:r>
            <a:endParaRPr lang="en-US" sz="3600" dirty="0">
              <a:solidFill>
                <a:prstClr val="black"/>
              </a:solidFill>
              <a:latin typeface="Calibri"/>
            </a:endParaRPr>
          </a:p>
        </p:txBody>
      </p:sp>
      <p:sp>
        <p:nvSpPr>
          <p:cNvPr id="8" name="TextBox 7"/>
          <p:cNvSpPr txBox="1"/>
          <p:nvPr/>
        </p:nvSpPr>
        <p:spPr>
          <a:xfrm>
            <a:off x="495299" y="1079500"/>
            <a:ext cx="7806871" cy="4401205"/>
          </a:xfrm>
          <a:prstGeom prst="rect">
            <a:avLst/>
          </a:prstGeom>
          <a:noFill/>
        </p:spPr>
        <p:txBody>
          <a:bodyPr wrap="square" rtlCol="0">
            <a:spAutoFit/>
          </a:bodyPr>
          <a:lstStyle/>
          <a:p>
            <a:pPr marL="177800" indent="-177800" eaLnBrk="1" fontAlgn="auto" hangingPunct="1">
              <a:spcBef>
                <a:spcPts val="0"/>
              </a:spcBef>
              <a:spcAft>
                <a:spcPts val="600"/>
              </a:spcAft>
              <a:buClr>
                <a:srgbClr val="FFC000"/>
              </a:buClr>
              <a:buFont typeface="Arial" pitchFamily="34" charset="0"/>
              <a:buChar char="•"/>
            </a:pPr>
            <a:r>
              <a:rPr lang="en-GB" sz="2000" dirty="0" smtClean="0">
                <a:solidFill>
                  <a:prstClr val="black"/>
                </a:solidFill>
                <a:latin typeface="Calibri"/>
              </a:rPr>
              <a:t>For frequencies between 1 Hz &amp; 6 GHz ELVs are defined in terms of quantities within the body that cannot be easily measured or calculated in an occupational setting. Therefore most employers use ALs as the maximum exposure level as proving compliance with ELVs can be complex &amp; expensive. </a:t>
            </a:r>
          </a:p>
          <a:p>
            <a:pPr marL="177800" indent="-177800" eaLnBrk="1" fontAlgn="auto" hangingPunct="1">
              <a:spcBef>
                <a:spcPts val="0"/>
              </a:spcBef>
              <a:spcAft>
                <a:spcPts val="600"/>
              </a:spcAft>
              <a:buClr>
                <a:srgbClr val="FFC000"/>
              </a:buClr>
              <a:buFont typeface="Arial" pitchFamily="34" charset="0"/>
              <a:buChar char="•"/>
            </a:pPr>
            <a:r>
              <a:rPr lang="en-GB" sz="2000" dirty="0" smtClean="0">
                <a:solidFill>
                  <a:prstClr val="black"/>
                </a:solidFill>
                <a:latin typeface="Calibri"/>
              </a:rPr>
              <a:t>Compliance with the AL guarantees compliance with the corresponding ELV. Note ALs are conservative and in many situations it will be possible to exceed the AL and still comply with the ELV.</a:t>
            </a:r>
          </a:p>
          <a:p>
            <a:pPr marL="177800" indent="-177800" eaLnBrk="1" fontAlgn="auto" hangingPunct="1">
              <a:spcBef>
                <a:spcPts val="0"/>
              </a:spcBef>
              <a:spcAft>
                <a:spcPts val="600"/>
              </a:spcAft>
              <a:buClr>
                <a:srgbClr val="FFC000"/>
              </a:buClr>
              <a:buFont typeface="Arial" pitchFamily="34" charset="0"/>
              <a:buChar char="•"/>
            </a:pPr>
            <a:r>
              <a:rPr lang="en-GB" sz="2000" dirty="0" smtClean="0">
                <a:solidFill>
                  <a:prstClr val="black"/>
                </a:solidFill>
                <a:latin typeface="Calibri"/>
              </a:rPr>
              <a:t>If it is not possible to demonstrate compliance with ALs then employers have a choice to implement protective &amp; preventive measures or assess compliance with the ELV. </a:t>
            </a:r>
          </a:p>
          <a:p>
            <a:pPr marL="177800" indent="-177800" eaLnBrk="1" fontAlgn="auto" hangingPunct="1">
              <a:spcBef>
                <a:spcPts val="0"/>
              </a:spcBef>
              <a:spcAft>
                <a:spcPts val="600"/>
              </a:spcAft>
              <a:buClr>
                <a:srgbClr val="FFC000"/>
              </a:buClr>
              <a:buFont typeface="Arial" pitchFamily="34" charset="0"/>
              <a:buChar char="•"/>
            </a:pPr>
            <a:endParaRPr lang="en-GB" sz="2000" dirty="0" smtClean="0">
              <a:solidFill>
                <a:prstClr val="black"/>
              </a:solidFill>
              <a:latin typeface="Calibri"/>
            </a:endParaRPr>
          </a:p>
          <a:p>
            <a:pPr marL="177800" indent="-177800" eaLnBrk="1" fontAlgn="auto" hangingPunct="1">
              <a:spcBef>
                <a:spcPts val="0"/>
              </a:spcBef>
              <a:spcAft>
                <a:spcPts val="600"/>
              </a:spcAft>
              <a:buClr>
                <a:srgbClr val="FFC000"/>
              </a:buClr>
              <a:buFont typeface="Arial" pitchFamily="34" charset="0"/>
              <a:buChar char="•"/>
            </a:pPr>
            <a:endParaRPr lang="en-GB" sz="2000" dirty="0" smtClean="0">
              <a:solidFill>
                <a:prstClr val="black"/>
              </a:solidFill>
              <a:latin typeface="Calibri"/>
            </a:endParaRPr>
          </a:p>
        </p:txBody>
      </p:sp>
    </p:spTree>
    <p:extLst>
      <p:ext uri="{BB962C8B-B14F-4D97-AF65-F5344CB8AC3E}">
        <p14:creationId xmlns:p14="http://schemas.microsoft.com/office/powerpoint/2010/main" val="1862034370"/>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479425" y="261938"/>
            <a:ext cx="8417832" cy="584775"/>
          </a:xfrm>
          <a:prstGeom prst="rect">
            <a:avLst/>
          </a:prstGeom>
          <a:noFill/>
          <a:ln w="12700">
            <a:noFill/>
            <a:miter lim="800000"/>
            <a:headEnd/>
            <a:tailEnd/>
          </a:ln>
          <a:effectLst/>
        </p:spPr>
        <p:txBody>
          <a:bodyPr wrap="square">
            <a:spAutoFit/>
          </a:bodyPr>
          <a:lstStyle/>
          <a:p>
            <a:pPr eaLnBrk="1" fontAlgn="auto" hangingPunct="1">
              <a:spcBef>
                <a:spcPct val="50000"/>
              </a:spcBef>
              <a:spcAft>
                <a:spcPts val="0"/>
              </a:spcAft>
              <a:defRPr/>
            </a:pPr>
            <a:r>
              <a:rPr lang="en-GB" sz="3200" dirty="0" smtClean="0">
                <a:solidFill>
                  <a:prstClr val="black"/>
                </a:solidFill>
                <a:latin typeface="Calibri"/>
              </a:rPr>
              <a:t>Electric &amp; magnetic field ALs 100 kHz to 300 GHz</a:t>
            </a:r>
            <a:endParaRPr lang="en-US" sz="3200" dirty="0">
              <a:solidFill>
                <a:prstClr val="black"/>
              </a:solidFill>
              <a:latin typeface="Calibri"/>
            </a:endParaRPr>
          </a:p>
        </p:txBody>
      </p:sp>
      <p:sp>
        <p:nvSpPr>
          <p:cNvPr id="8" name="TextBox 7"/>
          <p:cNvSpPr txBox="1"/>
          <p:nvPr/>
        </p:nvSpPr>
        <p:spPr>
          <a:xfrm>
            <a:off x="495299" y="1079500"/>
            <a:ext cx="7806871" cy="2939266"/>
          </a:xfrm>
          <a:prstGeom prst="rect">
            <a:avLst/>
          </a:prstGeom>
          <a:noFill/>
        </p:spPr>
        <p:txBody>
          <a:bodyPr wrap="square" rtlCol="0">
            <a:spAutoFit/>
          </a:bodyPr>
          <a:lstStyle/>
          <a:p>
            <a:pPr marL="177800" indent="-177800" eaLnBrk="1" fontAlgn="auto" hangingPunct="1">
              <a:spcBef>
                <a:spcPts val="0"/>
              </a:spcBef>
              <a:spcAft>
                <a:spcPts val="600"/>
              </a:spcAft>
              <a:buClr>
                <a:srgbClr val="FFC000"/>
              </a:buClr>
              <a:buFont typeface="Arial" pitchFamily="34" charset="0"/>
              <a:buChar char="•"/>
            </a:pPr>
            <a:r>
              <a:rPr lang="en-GB" sz="2000" dirty="0" smtClean="0">
                <a:solidFill>
                  <a:prstClr val="black"/>
                </a:solidFill>
                <a:latin typeface="Calibri"/>
              </a:rPr>
              <a:t>Between 100 kHz &amp; 6 GHz the Directive defines ALs for Electric field strength &amp; magnetic flux density which are derived from the health effects ELV.</a:t>
            </a:r>
          </a:p>
          <a:p>
            <a:pPr marL="177800" indent="-177800" eaLnBrk="1" fontAlgn="auto" hangingPunct="1">
              <a:spcBef>
                <a:spcPts val="0"/>
              </a:spcBef>
              <a:spcAft>
                <a:spcPts val="600"/>
              </a:spcAft>
              <a:buClr>
                <a:srgbClr val="FFC000"/>
              </a:buClr>
              <a:buFont typeface="Arial" pitchFamily="34" charset="0"/>
              <a:buChar char="•"/>
            </a:pPr>
            <a:r>
              <a:rPr lang="en-GB" sz="2000" dirty="0" smtClean="0">
                <a:solidFill>
                  <a:prstClr val="black"/>
                </a:solidFill>
                <a:latin typeface="Calibri"/>
              </a:rPr>
              <a:t>As the ELVs are time averaged, time averaging applies to the ALs.</a:t>
            </a:r>
          </a:p>
          <a:p>
            <a:pPr marL="177800" indent="-177800" eaLnBrk="1" fontAlgn="auto" hangingPunct="1">
              <a:spcBef>
                <a:spcPts val="0"/>
              </a:spcBef>
              <a:spcAft>
                <a:spcPts val="600"/>
              </a:spcAft>
              <a:buClr>
                <a:srgbClr val="FFC000"/>
              </a:buClr>
              <a:buFont typeface="Arial" pitchFamily="34" charset="0"/>
              <a:buChar char="•"/>
            </a:pPr>
            <a:r>
              <a:rPr lang="en-GB" sz="2000" dirty="0" smtClean="0">
                <a:solidFill>
                  <a:prstClr val="black"/>
                </a:solidFill>
                <a:latin typeface="Calibri"/>
              </a:rPr>
              <a:t>For frequencies over 6 GHz power density (W/m</a:t>
            </a:r>
            <a:r>
              <a:rPr lang="en-GB" sz="2000" baseline="30000" dirty="0" smtClean="0">
                <a:solidFill>
                  <a:prstClr val="black"/>
                </a:solidFill>
                <a:latin typeface="Calibri"/>
              </a:rPr>
              <a:t>2</a:t>
            </a:r>
            <a:r>
              <a:rPr lang="en-GB" sz="2000" dirty="0" smtClean="0">
                <a:solidFill>
                  <a:prstClr val="black"/>
                </a:solidFill>
                <a:latin typeface="Calibri"/>
              </a:rPr>
              <a:t>) is also specified.</a:t>
            </a:r>
          </a:p>
          <a:p>
            <a:pPr marL="177800" indent="-177800" eaLnBrk="1" fontAlgn="auto" hangingPunct="1">
              <a:spcBef>
                <a:spcPts val="0"/>
              </a:spcBef>
              <a:spcAft>
                <a:spcPts val="600"/>
              </a:spcAft>
              <a:buClr>
                <a:srgbClr val="FFC000"/>
              </a:buClr>
              <a:buFont typeface="Arial" pitchFamily="34" charset="0"/>
              <a:buChar char="•"/>
            </a:pPr>
            <a:r>
              <a:rPr lang="en-GB" sz="2000" dirty="0" smtClean="0">
                <a:solidFill>
                  <a:prstClr val="black"/>
                </a:solidFill>
                <a:latin typeface="Calibri"/>
              </a:rPr>
              <a:t>Time &amp; spatial averaging can be applied for </a:t>
            </a:r>
            <a:r>
              <a:rPr lang="en-GB" sz="2000" dirty="0">
                <a:solidFill>
                  <a:prstClr val="black"/>
                </a:solidFill>
                <a:latin typeface="Calibri"/>
              </a:rPr>
              <a:t>frequencies over 6 </a:t>
            </a:r>
            <a:r>
              <a:rPr lang="en-GB" sz="2000" dirty="0" smtClean="0">
                <a:solidFill>
                  <a:prstClr val="black"/>
                </a:solidFill>
                <a:latin typeface="Calibri"/>
              </a:rPr>
              <a:t>GHz.</a:t>
            </a:r>
          </a:p>
          <a:p>
            <a:pPr marL="177800" indent="-177800" eaLnBrk="1" fontAlgn="auto" hangingPunct="1">
              <a:spcBef>
                <a:spcPts val="0"/>
              </a:spcBef>
              <a:spcAft>
                <a:spcPts val="600"/>
              </a:spcAft>
              <a:buClr>
                <a:srgbClr val="FFC000"/>
              </a:buClr>
              <a:buFont typeface="Arial" pitchFamily="34" charset="0"/>
              <a:buChar char="•"/>
            </a:pPr>
            <a:endParaRPr lang="en-GB" sz="2000" dirty="0" smtClean="0">
              <a:solidFill>
                <a:prstClr val="black"/>
              </a:solidFill>
              <a:latin typeface="Calibri"/>
            </a:endParaRPr>
          </a:p>
          <a:p>
            <a:pPr marL="177800" indent="-177800" eaLnBrk="1" fontAlgn="auto" hangingPunct="1">
              <a:spcBef>
                <a:spcPts val="0"/>
              </a:spcBef>
              <a:spcAft>
                <a:spcPts val="600"/>
              </a:spcAft>
              <a:buClr>
                <a:srgbClr val="FFC000"/>
              </a:buClr>
              <a:buFont typeface="Arial" pitchFamily="34" charset="0"/>
              <a:buChar char="•"/>
            </a:pPr>
            <a:endParaRPr lang="en-GB" sz="2000" dirty="0" smtClean="0">
              <a:solidFill>
                <a:prstClr val="black"/>
              </a:solidFill>
              <a:latin typeface="Calibri"/>
            </a:endParaRPr>
          </a:p>
        </p:txBody>
      </p:sp>
    </p:spTree>
    <p:extLst>
      <p:ext uri="{BB962C8B-B14F-4D97-AF65-F5344CB8AC3E}">
        <p14:creationId xmlns:p14="http://schemas.microsoft.com/office/powerpoint/2010/main" val="1194992437"/>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Box 3"/>
          <p:cNvSpPr txBox="1">
            <a:spLocks noChangeArrowheads="1"/>
          </p:cNvSpPr>
          <p:nvPr/>
        </p:nvSpPr>
        <p:spPr bwMode="auto">
          <a:xfrm>
            <a:off x="188913" y="2728913"/>
            <a:ext cx="711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rgbClr val="000000"/>
                </a:solidFill>
                <a:latin typeface="Arial" panose="020B0604020202020204" pitchFamily="34" charset="0"/>
              </a:defRPr>
            </a:lvl1pPr>
            <a:lvl2pPr marL="742950" indent="-285750">
              <a:defRPr sz="4000">
                <a:solidFill>
                  <a:srgbClr val="000000"/>
                </a:solidFill>
                <a:latin typeface="Arial" panose="020B0604020202020204" pitchFamily="34" charset="0"/>
              </a:defRPr>
            </a:lvl2pPr>
            <a:lvl3pPr marL="1143000" indent="-228600">
              <a:defRPr sz="4000">
                <a:solidFill>
                  <a:srgbClr val="000000"/>
                </a:solidFill>
                <a:latin typeface="Arial" panose="020B0604020202020204" pitchFamily="34" charset="0"/>
              </a:defRPr>
            </a:lvl3pPr>
            <a:lvl4pPr marL="1600200" indent="-228600">
              <a:defRPr sz="4000">
                <a:solidFill>
                  <a:srgbClr val="000000"/>
                </a:solidFill>
                <a:latin typeface="Arial" panose="020B0604020202020204" pitchFamily="34" charset="0"/>
              </a:defRPr>
            </a:lvl4pPr>
            <a:lvl5pPr marL="2057400" indent="-228600">
              <a:defRPr sz="4000">
                <a:solidFill>
                  <a:srgbClr val="000000"/>
                </a:solidFill>
                <a:latin typeface="Arial" panose="020B0604020202020204" pitchFamily="34" charset="0"/>
              </a:defRPr>
            </a:lvl5pPr>
            <a:lvl6pPr marL="2514600" indent="-228600" eaLnBrk="0" fontAlgn="base" hangingPunct="0">
              <a:spcBef>
                <a:spcPct val="0"/>
              </a:spcBef>
              <a:spcAft>
                <a:spcPct val="0"/>
              </a:spcAft>
              <a:defRPr sz="4000">
                <a:solidFill>
                  <a:srgbClr val="000000"/>
                </a:solidFill>
                <a:latin typeface="Arial" panose="020B0604020202020204" pitchFamily="34" charset="0"/>
              </a:defRPr>
            </a:lvl6pPr>
            <a:lvl7pPr marL="2971800" indent="-228600" eaLnBrk="0" fontAlgn="base" hangingPunct="0">
              <a:spcBef>
                <a:spcPct val="0"/>
              </a:spcBef>
              <a:spcAft>
                <a:spcPct val="0"/>
              </a:spcAft>
              <a:defRPr sz="4000">
                <a:solidFill>
                  <a:srgbClr val="000000"/>
                </a:solidFill>
                <a:latin typeface="Arial" panose="020B0604020202020204" pitchFamily="34" charset="0"/>
              </a:defRPr>
            </a:lvl7pPr>
            <a:lvl8pPr marL="3429000" indent="-228600" eaLnBrk="0" fontAlgn="base" hangingPunct="0">
              <a:spcBef>
                <a:spcPct val="0"/>
              </a:spcBef>
              <a:spcAft>
                <a:spcPct val="0"/>
              </a:spcAft>
              <a:defRPr sz="4000">
                <a:solidFill>
                  <a:srgbClr val="000000"/>
                </a:solidFill>
                <a:latin typeface="Arial" panose="020B0604020202020204" pitchFamily="34" charset="0"/>
              </a:defRPr>
            </a:lvl8pPr>
            <a:lvl9pPr marL="3886200" indent="-228600" eaLnBrk="0" fontAlgn="base" hangingPunct="0">
              <a:spcBef>
                <a:spcPct val="0"/>
              </a:spcBef>
              <a:spcAft>
                <a:spcPct val="0"/>
              </a:spcAft>
              <a:defRPr sz="4000">
                <a:solidFill>
                  <a:srgbClr val="000000"/>
                </a:solidFill>
                <a:latin typeface="Arial" panose="020B0604020202020204" pitchFamily="34" charset="0"/>
              </a:defRPr>
            </a:lvl9pPr>
          </a:lstStyle>
          <a:p>
            <a:r>
              <a:rPr lang="en-GB" altLang="en-US" sz="1200"/>
              <a:t>V/m</a:t>
            </a:r>
          </a:p>
        </p:txBody>
      </p:sp>
      <p:sp>
        <p:nvSpPr>
          <p:cNvPr id="6" name="Text Box 4"/>
          <p:cNvSpPr txBox="1">
            <a:spLocks noChangeArrowheads="1"/>
          </p:cNvSpPr>
          <p:nvPr/>
        </p:nvSpPr>
        <p:spPr bwMode="auto">
          <a:xfrm>
            <a:off x="479425" y="261938"/>
            <a:ext cx="7662863" cy="646331"/>
          </a:xfrm>
          <a:prstGeom prst="rect">
            <a:avLst/>
          </a:prstGeom>
          <a:noFill/>
          <a:ln w="12700">
            <a:noFill/>
            <a:miter lim="800000"/>
            <a:headEnd/>
            <a:tailEnd/>
          </a:ln>
          <a:effectLst/>
        </p:spPr>
        <p:txBody>
          <a:bodyPr>
            <a:spAutoFit/>
          </a:bodyPr>
          <a:lstStyle/>
          <a:p>
            <a:pPr eaLnBrk="1" fontAlgn="auto" hangingPunct="1">
              <a:spcBef>
                <a:spcPct val="50000"/>
              </a:spcBef>
              <a:spcAft>
                <a:spcPts val="0"/>
              </a:spcAft>
              <a:defRPr/>
            </a:pPr>
            <a:r>
              <a:rPr lang="en-GB" sz="3600" dirty="0" smtClean="0">
                <a:solidFill>
                  <a:prstClr val="black"/>
                </a:solidFill>
                <a:latin typeface="Calibri"/>
              </a:rPr>
              <a:t>EMF Directive Electric Field</a:t>
            </a:r>
            <a:endParaRPr lang="en-US" sz="3600" dirty="0">
              <a:solidFill>
                <a:prstClr val="black"/>
              </a:solidFill>
              <a:latin typeface="Calibri"/>
            </a:endParaRPr>
          </a:p>
        </p:txBody>
      </p:sp>
      <p:graphicFrame>
        <p:nvGraphicFramePr>
          <p:cNvPr id="7" name="Chart 6"/>
          <p:cNvGraphicFramePr>
            <a:graphicFrameLocks/>
          </p:cNvGraphicFramePr>
          <p:nvPr>
            <p:extLst>
              <p:ext uri="{D42A27DB-BD31-4B8C-83A1-F6EECF244321}">
                <p14:modId xmlns:p14="http://schemas.microsoft.com/office/powerpoint/2010/main" val="4224607324"/>
              </p:ext>
            </p:extLst>
          </p:nvPr>
        </p:nvGraphicFramePr>
        <p:xfrm>
          <a:off x="742950" y="1103087"/>
          <a:ext cx="7747907" cy="475592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58030130"/>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479425" y="261938"/>
            <a:ext cx="7662863" cy="646331"/>
          </a:xfrm>
          <a:prstGeom prst="rect">
            <a:avLst/>
          </a:prstGeom>
          <a:noFill/>
          <a:ln w="12700">
            <a:noFill/>
            <a:miter lim="800000"/>
            <a:headEnd/>
            <a:tailEnd/>
          </a:ln>
          <a:effectLst/>
        </p:spPr>
        <p:txBody>
          <a:bodyPr>
            <a:spAutoFit/>
          </a:bodyPr>
          <a:lstStyle/>
          <a:p>
            <a:pPr eaLnBrk="1" fontAlgn="auto" hangingPunct="1">
              <a:spcBef>
                <a:spcPct val="50000"/>
              </a:spcBef>
              <a:spcAft>
                <a:spcPts val="0"/>
              </a:spcAft>
              <a:defRPr/>
            </a:pPr>
            <a:r>
              <a:rPr lang="en-GB" sz="3600" dirty="0" smtClean="0">
                <a:solidFill>
                  <a:prstClr val="black"/>
                </a:solidFill>
                <a:latin typeface="Calibri"/>
              </a:rPr>
              <a:t>Induced &amp; contact current ALs</a:t>
            </a:r>
            <a:endParaRPr lang="en-US" sz="3600" dirty="0">
              <a:solidFill>
                <a:prstClr val="black"/>
              </a:solidFill>
              <a:latin typeface="Calibri"/>
            </a:endParaRPr>
          </a:p>
        </p:txBody>
      </p:sp>
      <p:sp>
        <p:nvSpPr>
          <p:cNvPr id="8" name="TextBox 7"/>
          <p:cNvSpPr txBox="1"/>
          <p:nvPr/>
        </p:nvSpPr>
        <p:spPr>
          <a:xfrm>
            <a:off x="495299" y="1079500"/>
            <a:ext cx="7806871" cy="3570208"/>
          </a:xfrm>
          <a:prstGeom prst="rect">
            <a:avLst/>
          </a:prstGeom>
          <a:noFill/>
        </p:spPr>
        <p:txBody>
          <a:bodyPr wrap="square" rtlCol="0">
            <a:spAutoFit/>
          </a:bodyPr>
          <a:lstStyle/>
          <a:p>
            <a:pPr eaLnBrk="1" fontAlgn="auto" hangingPunct="1">
              <a:spcBef>
                <a:spcPts val="0"/>
              </a:spcBef>
              <a:spcAft>
                <a:spcPts val="600"/>
              </a:spcAft>
              <a:buClr>
                <a:srgbClr val="FFC000"/>
              </a:buClr>
            </a:pPr>
            <a:r>
              <a:rPr lang="en-GB" sz="2400" dirty="0" smtClean="0">
                <a:solidFill>
                  <a:prstClr val="black"/>
                </a:solidFill>
                <a:latin typeface="Calibri"/>
              </a:rPr>
              <a:t>Induced limb current (10 to 110 MHz)</a:t>
            </a:r>
          </a:p>
          <a:p>
            <a:pPr marL="177800" indent="-177800" eaLnBrk="1" fontAlgn="auto" hangingPunct="1">
              <a:spcBef>
                <a:spcPts val="0"/>
              </a:spcBef>
              <a:spcAft>
                <a:spcPts val="600"/>
              </a:spcAft>
              <a:buClr>
                <a:srgbClr val="FFC000"/>
              </a:buClr>
              <a:buFont typeface="Arial" pitchFamily="34" charset="0"/>
              <a:buChar char="•"/>
            </a:pPr>
            <a:r>
              <a:rPr lang="en-GB" sz="2000" dirty="0" smtClean="0">
                <a:solidFill>
                  <a:prstClr val="black"/>
                </a:solidFill>
                <a:latin typeface="Calibri"/>
              </a:rPr>
              <a:t>The Directive specifies ALS for the magnitude of the radiofrequency current induced in the limbs (again time averaging can be applied).</a:t>
            </a:r>
          </a:p>
          <a:p>
            <a:pPr marL="177800" indent="-177800" eaLnBrk="1" fontAlgn="auto" hangingPunct="1">
              <a:spcBef>
                <a:spcPts val="0"/>
              </a:spcBef>
              <a:spcAft>
                <a:spcPts val="600"/>
              </a:spcAft>
              <a:buClr>
                <a:srgbClr val="FFC000"/>
              </a:buClr>
              <a:buFont typeface="Arial" pitchFamily="34" charset="0"/>
              <a:buChar char="•"/>
            </a:pPr>
            <a:r>
              <a:rPr lang="en-GB" sz="2000" dirty="0" smtClean="0">
                <a:solidFill>
                  <a:prstClr val="black"/>
                </a:solidFill>
                <a:latin typeface="Calibri"/>
              </a:rPr>
              <a:t>Contact current (up to 110 MHz)</a:t>
            </a:r>
          </a:p>
          <a:p>
            <a:pPr marL="177800" indent="-177800" eaLnBrk="1" fontAlgn="auto" hangingPunct="1">
              <a:spcBef>
                <a:spcPts val="0"/>
              </a:spcBef>
              <a:spcAft>
                <a:spcPts val="600"/>
              </a:spcAft>
              <a:buClr>
                <a:srgbClr val="FFC000"/>
              </a:buClr>
              <a:buFont typeface="Arial" pitchFamily="34" charset="0"/>
              <a:buChar char="•"/>
            </a:pPr>
            <a:endParaRPr lang="en-GB" sz="800" dirty="0" smtClean="0">
              <a:solidFill>
                <a:prstClr val="black"/>
              </a:solidFill>
              <a:latin typeface="Calibri"/>
            </a:endParaRPr>
          </a:p>
          <a:p>
            <a:pPr eaLnBrk="1" fontAlgn="auto" hangingPunct="1">
              <a:spcBef>
                <a:spcPts val="0"/>
              </a:spcBef>
              <a:spcAft>
                <a:spcPts val="600"/>
              </a:spcAft>
              <a:buClr>
                <a:srgbClr val="FFC000"/>
              </a:buClr>
            </a:pPr>
            <a:r>
              <a:rPr lang="en-GB" sz="2400" dirty="0" smtClean="0">
                <a:solidFill>
                  <a:prstClr val="black"/>
                </a:solidFill>
                <a:latin typeface="Calibri"/>
              </a:rPr>
              <a:t>Contact current (up to 110 MHz)</a:t>
            </a:r>
          </a:p>
          <a:p>
            <a:pPr marL="177800" indent="-177800" eaLnBrk="1" fontAlgn="auto" hangingPunct="1">
              <a:spcBef>
                <a:spcPts val="0"/>
              </a:spcBef>
              <a:spcAft>
                <a:spcPts val="600"/>
              </a:spcAft>
              <a:buClr>
                <a:srgbClr val="FFC000"/>
              </a:buClr>
              <a:buFont typeface="Arial" pitchFamily="34" charset="0"/>
              <a:buChar char="•"/>
            </a:pPr>
            <a:r>
              <a:rPr lang="en-GB" sz="2000" dirty="0" smtClean="0">
                <a:solidFill>
                  <a:prstClr val="black"/>
                </a:solidFill>
                <a:latin typeface="Calibri"/>
              </a:rPr>
              <a:t>The Directive specifies ALs for contact current to limit the risk of shock and burn when a worker touches a conducting object in a field and one of them is grounded &amp; the other is not.</a:t>
            </a:r>
          </a:p>
          <a:p>
            <a:pPr marL="177800" indent="-177800" eaLnBrk="1" fontAlgn="auto" hangingPunct="1">
              <a:spcBef>
                <a:spcPts val="0"/>
              </a:spcBef>
              <a:spcAft>
                <a:spcPts val="600"/>
              </a:spcAft>
              <a:buClr>
                <a:srgbClr val="FFC000"/>
              </a:buClr>
              <a:buFont typeface="Arial" pitchFamily="34" charset="0"/>
              <a:buChar char="•"/>
            </a:pPr>
            <a:endParaRPr lang="en-GB" sz="2000" dirty="0" smtClean="0">
              <a:solidFill>
                <a:prstClr val="black"/>
              </a:solidFill>
              <a:latin typeface="Calibri"/>
            </a:endParaRPr>
          </a:p>
        </p:txBody>
      </p:sp>
    </p:spTree>
    <p:extLst>
      <p:ext uri="{BB962C8B-B14F-4D97-AF65-F5344CB8AC3E}">
        <p14:creationId xmlns:p14="http://schemas.microsoft.com/office/powerpoint/2010/main" val="1526306873"/>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59746" name="Rectangle 1026"/>
          <p:cNvSpPr>
            <a:spLocks noGrp="1" noChangeArrowheads="1"/>
          </p:cNvSpPr>
          <p:nvPr>
            <p:ph type="ctrTitle"/>
          </p:nvPr>
        </p:nvSpPr>
        <p:spPr bwMode="auto">
          <a:xfrm>
            <a:off x="725488" y="2468563"/>
            <a:ext cx="8021637" cy="1143000"/>
          </a:xfrm>
          <a:ln w="12700">
            <a:miter lim="800000"/>
            <a:headEnd/>
            <a:tailEnd/>
          </a:ln>
        </p:spPr>
        <p:txBody>
          <a:bodyPr vert="horz" wrap="square" lIns="90488" tIns="44450" rIns="90488" bIns="44450" numCol="1" anchor="ctr" anchorCtr="0" compatLnSpc="1">
            <a:prstTxWarp prst="textNoShape">
              <a:avLst/>
            </a:prstTxWarp>
          </a:bodyPr>
          <a:lstStyle/>
          <a:p>
            <a:pPr algn="ctr">
              <a:defRPr/>
            </a:pPr>
            <a:r>
              <a:rPr lang="en-GB" dirty="0" smtClean="0">
                <a:solidFill>
                  <a:srgbClr val="000000"/>
                </a:solidFill>
                <a:effectLst>
                  <a:outerShdw blurRad="38100" dist="38100" dir="2700000" algn="tl">
                    <a:srgbClr val="FFFFFF"/>
                  </a:outerShdw>
                </a:effectLst>
                <a:latin typeface="Calibri" panose="020F0502020204030204" pitchFamily="34" charset="0"/>
              </a:rPr>
              <a:t>Case study</a:t>
            </a:r>
          </a:p>
        </p:txBody>
      </p:sp>
    </p:spTree>
    <p:extLst>
      <p:ext uri="{BB962C8B-B14F-4D97-AF65-F5344CB8AC3E}">
        <p14:creationId xmlns:p14="http://schemas.microsoft.com/office/powerpoint/2010/main" val="1087053403"/>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479425" y="261938"/>
            <a:ext cx="7662863" cy="646331"/>
          </a:xfrm>
          <a:prstGeom prst="rect">
            <a:avLst/>
          </a:prstGeom>
          <a:noFill/>
          <a:ln w="12700">
            <a:noFill/>
            <a:miter lim="800000"/>
            <a:headEnd/>
            <a:tailEnd/>
          </a:ln>
          <a:effectLst/>
        </p:spPr>
        <p:txBody>
          <a:bodyPr>
            <a:spAutoFit/>
          </a:bodyPr>
          <a:lstStyle/>
          <a:p>
            <a:pPr eaLnBrk="1" fontAlgn="auto" hangingPunct="1">
              <a:spcBef>
                <a:spcPct val="50000"/>
              </a:spcBef>
              <a:spcAft>
                <a:spcPts val="0"/>
              </a:spcAft>
              <a:defRPr/>
            </a:pPr>
            <a:r>
              <a:rPr lang="en-GB" sz="3600" dirty="0" smtClean="0">
                <a:solidFill>
                  <a:prstClr val="black"/>
                </a:solidFill>
                <a:latin typeface="Calibri"/>
              </a:rPr>
              <a:t>Case Study : Broadcast Rigger</a:t>
            </a:r>
            <a:endParaRPr lang="en-US" sz="3600" dirty="0">
              <a:solidFill>
                <a:prstClr val="black"/>
              </a:solidFill>
              <a:latin typeface="Calibri"/>
            </a:endParaRPr>
          </a:p>
        </p:txBody>
      </p:sp>
      <p:sp>
        <p:nvSpPr>
          <p:cNvPr id="5" name="TextBox 4"/>
          <p:cNvSpPr txBox="1"/>
          <p:nvPr/>
        </p:nvSpPr>
        <p:spPr>
          <a:xfrm>
            <a:off x="495299" y="1079500"/>
            <a:ext cx="7905751" cy="4031873"/>
          </a:xfrm>
          <a:prstGeom prst="rect">
            <a:avLst/>
          </a:prstGeom>
          <a:noFill/>
        </p:spPr>
        <p:txBody>
          <a:bodyPr wrap="square" rtlCol="0">
            <a:spAutoFit/>
          </a:bodyPr>
          <a:lstStyle/>
          <a:p>
            <a:pPr eaLnBrk="1" fontAlgn="auto" hangingPunct="1">
              <a:spcBef>
                <a:spcPts val="0"/>
              </a:spcBef>
              <a:spcAft>
                <a:spcPts val="0"/>
              </a:spcAft>
              <a:buClr>
                <a:srgbClr val="FFC000"/>
              </a:buClr>
              <a:tabLst>
                <a:tab pos="0" algn="l"/>
              </a:tabLst>
            </a:pPr>
            <a:r>
              <a:rPr lang="en-GB" sz="2200" dirty="0" smtClean="0">
                <a:solidFill>
                  <a:prstClr val="black"/>
                </a:solidFill>
                <a:latin typeface="Calibri"/>
              </a:rPr>
              <a:t>Joe has been a rigger working on all types of broadcast and telecommunications structures. He has a heart condition and has a pacemaker fitted. Once he is fit enough to return to work he wishes to resume climbing duties.</a:t>
            </a:r>
          </a:p>
          <a:p>
            <a:pPr marL="185738" indent="-185738" eaLnBrk="1" fontAlgn="auto" hangingPunct="1">
              <a:spcBef>
                <a:spcPts val="0"/>
              </a:spcBef>
              <a:spcAft>
                <a:spcPts val="0"/>
              </a:spcAft>
              <a:buClr>
                <a:srgbClr val="FFC000"/>
              </a:buClr>
            </a:pPr>
            <a:endParaRPr lang="en-GB" sz="2200" dirty="0" smtClean="0">
              <a:solidFill>
                <a:prstClr val="black"/>
              </a:solidFill>
              <a:latin typeface="Calibri"/>
            </a:endParaRPr>
          </a:p>
          <a:p>
            <a:pPr marL="185738" indent="-185738" eaLnBrk="1" fontAlgn="auto" hangingPunct="1">
              <a:spcBef>
                <a:spcPts val="0"/>
              </a:spcBef>
              <a:spcAft>
                <a:spcPts val="0"/>
              </a:spcAft>
              <a:buClr>
                <a:srgbClr val="FFC000"/>
              </a:buClr>
            </a:pPr>
            <a:r>
              <a:rPr lang="en-GB" sz="2200" dirty="0" smtClean="0">
                <a:solidFill>
                  <a:prstClr val="black"/>
                </a:solidFill>
                <a:latin typeface="Calibri"/>
              </a:rPr>
              <a:t>Risk assessment has two aspects:</a:t>
            </a:r>
          </a:p>
          <a:p>
            <a:pPr marL="185738" indent="-185738" eaLnBrk="1" fontAlgn="auto" hangingPunct="1">
              <a:spcBef>
                <a:spcPts val="0"/>
              </a:spcBef>
              <a:spcAft>
                <a:spcPts val="0"/>
              </a:spcAft>
              <a:buClr>
                <a:srgbClr val="FFC000"/>
              </a:buClr>
            </a:pPr>
            <a:endParaRPr lang="en-GB" sz="2200" dirty="0" smtClean="0">
              <a:solidFill>
                <a:prstClr val="black"/>
              </a:solidFill>
              <a:latin typeface="Calibri"/>
            </a:endParaRPr>
          </a:p>
          <a:p>
            <a:pPr marL="342900" indent="-342900" eaLnBrk="1" fontAlgn="auto" hangingPunct="1">
              <a:spcBef>
                <a:spcPts val="0"/>
              </a:spcBef>
              <a:spcAft>
                <a:spcPts val="0"/>
              </a:spcAft>
              <a:buClr>
                <a:srgbClr val="FFC000"/>
              </a:buClr>
              <a:buFont typeface="Arial" panose="020B0604020202020204" pitchFamily="34" charset="0"/>
              <a:buChar char="•"/>
            </a:pPr>
            <a:r>
              <a:rPr lang="en-GB" sz="2200" dirty="0" smtClean="0">
                <a:solidFill>
                  <a:prstClr val="black"/>
                </a:solidFill>
                <a:latin typeface="Calibri"/>
              </a:rPr>
              <a:t>What level of EMF will he be exposed to, at what frequencies?</a:t>
            </a:r>
          </a:p>
          <a:p>
            <a:pPr marL="342900" indent="-342900" eaLnBrk="1" fontAlgn="auto" hangingPunct="1">
              <a:spcBef>
                <a:spcPts val="0"/>
              </a:spcBef>
              <a:spcAft>
                <a:spcPts val="0"/>
              </a:spcAft>
              <a:buClr>
                <a:srgbClr val="FFC000"/>
              </a:buClr>
              <a:buFont typeface="Arial" panose="020B0604020202020204" pitchFamily="34" charset="0"/>
              <a:buChar char="•"/>
            </a:pPr>
            <a:endParaRPr lang="en-GB" sz="2200" dirty="0" smtClean="0">
              <a:solidFill>
                <a:prstClr val="black"/>
              </a:solidFill>
              <a:latin typeface="Calibri"/>
            </a:endParaRPr>
          </a:p>
          <a:p>
            <a:pPr marL="342900" indent="-342900" eaLnBrk="1" fontAlgn="auto" hangingPunct="1">
              <a:spcBef>
                <a:spcPts val="0"/>
              </a:spcBef>
              <a:spcAft>
                <a:spcPts val="0"/>
              </a:spcAft>
              <a:buClr>
                <a:srgbClr val="FFC000"/>
              </a:buClr>
              <a:buFont typeface="Arial" panose="020B0604020202020204" pitchFamily="34" charset="0"/>
              <a:buChar char="•"/>
            </a:pPr>
            <a:r>
              <a:rPr lang="en-GB" sz="2200" dirty="0" smtClean="0">
                <a:solidFill>
                  <a:prstClr val="black"/>
                </a:solidFill>
                <a:latin typeface="Calibri"/>
              </a:rPr>
              <a:t>What immunity does his implanted device have?</a:t>
            </a:r>
          </a:p>
          <a:p>
            <a:pPr eaLnBrk="1" fontAlgn="auto" hangingPunct="1">
              <a:spcBef>
                <a:spcPts val="0"/>
              </a:spcBef>
              <a:spcAft>
                <a:spcPts val="0"/>
              </a:spcAft>
            </a:pPr>
            <a:endParaRPr lang="en-GB" sz="1800" dirty="0">
              <a:solidFill>
                <a:prstClr val="black"/>
              </a:solidFill>
              <a:latin typeface="Calibri"/>
            </a:endParaRPr>
          </a:p>
          <a:p>
            <a:pPr eaLnBrk="1" fontAlgn="auto" hangingPunct="1">
              <a:spcBef>
                <a:spcPts val="0"/>
              </a:spcBef>
              <a:spcAft>
                <a:spcPts val="0"/>
              </a:spcAft>
            </a:pPr>
            <a:endParaRPr lang="en-GB" sz="1800" dirty="0">
              <a:solidFill>
                <a:prstClr val="black"/>
              </a:solidFill>
              <a:latin typeface="Calibri"/>
            </a:endParaRPr>
          </a:p>
        </p:txBody>
      </p:sp>
    </p:spTree>
    <p:extLst>
      <p:ext uri="{BB962C8B-B14F-4D97-AF65-F5344CB8AC3E}">
        <p14:creationId xmlns:p14="http://schemas.microsoft.com/office/powerpoint/2010/main" val="132061234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479425" y="261938"/>
            <a:ext cx="7662863" cy="646331"/>
          </a:xfrm>
          <a:prstGeom prst="rect">
            <a:avLst/>
          </a:prstGeom>
          <a:noFill/>
          <a:ln w="12700">
            <a:noFill/>
            <a:miter lim="800000"/>
            <a:headEnd/>
            <a:tailEnd/>
          </a:ln>
          <a:effectLst/>
        </p:spPr>
        <p:txBody>
          <a:bodyPr>
            <a:spAutoFit/>
          </a:bodyPr>
          <a:lstStyle/>
          <a:p>
            <a:pPr eaLnBrk="1" fontAlgn="auto" hangingPunct="1">
              <a:spcBef>
                <a:spcPct val="50000"/>
              </a:spcBef>
              <a:spcAft>
                <a:spcPts val="0"/>
              </a:spcAft>
              <a:defRPr/>
            </a:pPr>
            <a:r>
              <a:rPr lang="en-GB" sz="3600" dirty="0">
                <a:solidFill>
                  <a:prstClr val="black"/>
                </a:solidFill>
                <a:latin typeface="Calibri"/>
              </a:rPr>
              <a:t>Case Study : Broadcast Rigger</a:t>
            </a:r>
            <a:endParaRPr lang="en-US" sz="3600" dirty="0">
              <a:solidFill>
                <a:prstClr val="black"/>
              </a:solidFill>
              <a:latin typeface="Calibri"/>
            </a:endParaRPr>
          </a:p>
        </p:txBody>
      </p:sp>
      <p:sp>
        <p:nvSpPr>
          <p:cNvPr id="5" name="TextBox 4"/>
          <p:cNvSpPr txBox="1"/>
          <p:nvPr/>
        </p:nvSpPr>
        <p:spPr>
          <a:xfrm>
            <a:off x="495299" y="1079500"/>
            <a:ext cx="7905751" cy="5693866"/>
          </a:xfrm>
          <a:prstGeom prst="rect">
            <a:avLst/>
          </a:prstGeom>
          <a:noFill/>
        </p:spPr>
        <p:txBody>
          <a:bodyPr wrap="square" rtlCol="0">
            <a:spAutoFit/>
          </a:bodyPr>
          <a:lstStyle/>
          <a:p>
            <a:pPr eaLnBrk="1" fontAlgn="auto" hangingPunct="1">
              <a:spcBef>
                <a:spcPts val="0"/>
              </a:spcBef>
              <a:spcAft>
                <a:spcPts val="0"/>
              </a:spcAft>
              <a:buClr>
                <a:srgbClr val="FFC000"/>
              </a:buClr>
            </a:pPr>
            <a:r>
              <a:rPr lang="en-GB" sz="2200" b="1" dirty="0">
                <a:solidFill>
                  <a:prstClr val="black"/>
                </a:solidFill>
                <a:latin typeface="Calibri"/>
              </a:rPr>
              <a:t>Expected exposure</a:t>
            </a:r>
            <a:r>
              <a:rPr lang="en-GB" sz="2200" dirty="0">
                <a:solidFill>
                  <a:prstClr val="black"/>
                </a:solidFill>
                <a:latin typeface="Calibri"/>
              </a:rPr>
              <a:t>: He can be exposed across the frequency range used on sites (1 MHz to tens of GHz ),  up to power levels permitted by ICNIRP 1998 occupational guidelines</a:t>
            </a:r>
            <a:r>
              <a:rPr lang="en-GB" sz="2200" dirty="0" smtClean="0">
                <a:solidFill>
                  <a:prstClr val="black"/>
                </a:solidFill>
                <a:latin typeface="Calibri"/>
              </a:rPr>
              <a:t>. Employer knows this and is set by their safety policy.</a:t>
            </a:r>
          </a:p>
          <a:p>
            <a:pPr eaLnBrk="1" fontAlgn="auto" hangingPunct="1">
              <a:spcBef>
                <a:spcPts val="0"/>
              </a:spcBef>
              <a:spcAft>
                <a:spcPts val="0"/>
              </a:spcAft>
              <a:buClr>
                <a:srgbClr val="FFC000"/>
              </a:buClr>
            </a:pPr>
            <a:r>
              <a:rPr lang="en-GB" sz="2200" b="1" dirty="0" smtClean="0">
                <a:solidFill>
                  <a:prstClr val="black"/>
                </a:solidFill>
                <a:latin typeface="Calibri"/>
              </a:rPr>
              <a:t>Immunity  of device as fitted</a:t>
            </a:r>
            <a:r>
              <a:rPr lang="en-GB" sz="2200" dirty="0" smtClean="0">
                <a:solidFill>
                  <a:prstClr val="black"/>
                </a:solidFill>
                <a:latin typeface="Calibri"/>
              </a:rPr>
              <a:t>: Harder to find out!</a:t>
            </a:r>
          </a:p>
          <a:p>
            <a:pPr marL="185738" indent="-185738" eaLnBrk="1" fontAlgn="auto" hangingPunct="1">
              <a:spcBef>
                <a:spcPts val="0"/>
              </a:spcBef>
              <a:spcAft>
                <a:spcPts val="0"/>
              </a:spcAft>
              <a:buClr>
                <a:srgbClr val="FFC000"/>
              </a:buClr>
            </a:pPr>
            <a:r>
              <a:rPr lang="en-GB" sz="2200" dirty="0" smtClean="0">
                <a:solidFill>
                  <a:prstClr val="black"/>
                </a:solidFill>
                <a:latin typeface="Calibri"/>
              </a:rPr>
              <a:t>Sources of information: </a:t>
            </a:r>
          </a:p>
          <a:p>
            <a:pPr marL="536575" indent="-536575" eaLnBrk="1" fontAlgn="auto" hangingPunct="1">
              <a:spcBef>
                <a:spcPts val="0"/>
              </a:spcBef>
              <a:spcAft>
                <a:spcPts val="0"/>
              </a:spcAft>
              <a:buClr>
                <a:srgbClr val="FFC000"/>
              </a:buClr>
              <a:buFont typeface="Arial" panose="020B0604020202020204" pitchFamily="34" charset="0"/>
              <a:buChar char="•"/>
            </a:pPr>
            <a:r>
              <a:rPr lang="en-GB" sz="2200" b="1" dirty="0" smtClean="0">
                <a:solidFill>
                  <a:prstClr val="black"/>
                </a:solidFill>
                <a:latin typeface="Calibri"/>
              </a:rPr>
              <a:t>MHRA</a:t>
            </a:r>
            <a:r>
              <a:rPr lang="en-GB" sz="2200" dirty="0" smtClean="0">
                <a:solidFill>
                  <a:prstClr val="black"/>
                </a:solidFill>
                <a:latin typeface="Calibri"/>
              </a:rPr>
              <a:t>: only refer to devices being immune up to the general public reference levels from the 1999 EU recommendation on exposure limits (same as ICNIRP public) – No help!</a:t>
            </a:r>
          </a:p>
          <a:p>
            <a:pPr marL="536575" indent="-536575" eaLnBrk="1" fontAlgn="auto" hangingPunct="1">
              <a:spcBef>
                <a:spcPts val="0"/>
              </a:spcBef>
              <a:spcAft>
                <a:spcPts val="0"/>
              </a:spcAft>
              <a:buClr>
                <a:srgbClr val="FFC000"/>
              </a:buClr>
              <a:buFont typeface="Arial" panose="020B0604020202020204" pitchFamily="34" charset="0"/>
              <a:buChar char="•"/>
            </a:pPr>
            <a:r>
              <a:rPr lang="en-GB" sz="2200" b="1" dirty="0" smtClean="0">
                <a:solidFill>
                  <a:prstClr val="black"/>
                </a:solidFill>
                <a:latin typeface="Calibri"/>
              </a:rPr>
              <a:t>Device supplier</a:t>
            </a:r>
            <a:r>
              <a:rPr lang="en-GB" sz="2200" dirty="0" smtClean="0">
                <a:solidFill>
                  <a:prstClr val="black"/>
                </a:solidFill>
                <a:latin typeface="Calibri"/>
              </a:rPr>
              <a:t>: will only correspond with patient or their clinician in first instance.</a:t>
            </a:r>
          </a:p>
          <a:p>
            <a:pPr marL="536575" indent="-536575" eaLnBrk="1" fontAlgn="auto" hangingPunct="1">
              <a:spcBef>
                <a:spcPts val="0"/>
              </a:spcBef>
              <a:spcAft>
                <a:spcPts val="0"/>
              </a:spcAft>
              <a:buClr>
                <a:srgbClr val="FFC000"/>
              </a:buClr>
            </a:pPr>
            <a:r>
              <a:rPr lang="en-GB" sz="2200" dirty="0" smtClean="0">
                <a:solidFill>
                  <a:prstClr val="black"/>
                </a:solidFill>
                <a:latin typeface="Calibri"/>
              </a:rPr>
              <a:t>	Occupational therapist from patients cardiology clinic finally makes appropriate introductions via the patient and conversation starts.</a:t>
            </a:r>
          </a:p>
          <a:p>
            <a:pPr eaLnBrk="1" fontAlgn="auto" hangingPunct="1">
              <a:spcBef>
                <a:spcPts val="0"/>
              </a:spcBef>
              <a:spcAft>
                <a:spcPts val="0"/>
              </a:spcAft>
              <a:buClr>
                <a:srgbClr val="FFC000"/>
              </a:buClr>
            </a:pPr>
            <a:endParaRPr lang="en-GB" sz="2000" dirty="0" smtClean="0">
              <a:solidFill>
                <a:prstClr val="black"/>
              </a:solidFill>
              <a:latin typeface="Calibri"/>
            </a:endParaRPr>
          </a:p>
          <a:p>
            <a:pPr eaLnBrk="1" fontAlgn="auto" hangingPunct="1">
              <a:spcBef>
                <a:spcPts val="0"/>
              </a:spcBef>
              <a:spcAft>
                <a:spcPts val="0"/>
              </a:spcAft>
            </a:pPr>
            <a:endParaRPr lang="en-GB" sz="1800" dirty="0">
              <a:solidFill>
                <a:prstClr val="black"/>
              </a:solidFill>
              <a:latin typeface="Calibri"/>
            </a:endParaRPr>
          </a:p>
          <a:p>
            <a:pPr eaLnBrk="1" fontAlgn="auto" hangingPunct="1">
              <a:spcBef>
                <a:spcPts val="0"/>
              </a:spcBef>
              <a:spcAft>
                <a:spcPts val="0"/>
              </a:spcAft>
            </a:pPr>
            <a:endParaRPr lang="en-GB" sz="1800" dirty="0">
              <a:solidFill>
                <a:prstClr val="black"/>
              </a:solidFill>
              <a:latin typeface="Calibri"/>
            </a:endParaRPr>
          </a:p>
        </p:txBody>
      </p:sp>
    </p:spTree>
    <p:extLst>
      <p:ext uri="{BB962C8B-B14F-4D97-AF65-F5344CB8AC3E}">
        <p14:creationId xmlns:p14="http://schemas.microsoft.com/office/powerpoint/2010/main" val="334516782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495299" y="433169"/>
            <a:ext cx="7662863" cy="646331"/>
          </a:xfrm>
          <a:prstGeom prst="rect">
            <a:avLst/>
          </a:prstGeom>
          <a:noFill/>
          <a:ln w="12700">
            <a:noFill/>
            <a:miter lim="800000"/>
            <a:headEnd/>
            <a:tailEnd/>
          </a:ln>
          <a:effectLst/>
        </p:spPr>
        <p:txBody>
          <a:bodyPr>
            <a:spAutoFit/>
          </a:bodyPr>
          <a:lstStyle/>
          <a:p>
            <a:pPr eaLnBrk="1" fontAlgn="auto" hangingPunct="1">
              <a:spcBef>
                <a:spcPct val="50000"/>
              </a:spcBef>
              <a:spcAft>
                <a:spcPts val="0"/>
              </a:spcAft>
              <a:defRPr/>
            </a:pPr>
            <a:r>
              <a:rPr lang="en-GB" sz="3600" dirty="0" smtClean="0">
                <a:solidFill>
                  <a:prstClr val="black"/>
                </a:solidFill>
                <a:latin typeface="Calibri"/>
              </a:rPr>
              <a:t>Case Study Broadcast Rigger</a:t>
            </a:r>
            <a:endParaRPr lang="en-US" sz="3600" dirty="0">
              <a:solidFill>
                <a:prstClr val="black"/>
              </a:solidFill>
              <a:latin typeface="Calibri"/>
            </a:endParaRPr>
          </a:p>
        </p:txBody>
      </p:sp>
      <p:sp>
        <p:nvSpPr>
          <p:cNvPr id="5" name="TextBox 4"/>
          <p:cNvSpPr txBox="1"/>
          <p:nvPr/>
        </p:nvSpPr>
        <p:spPr>
          <a:xfrm>
            <a:off x="495299" y="995218"/>
            <a:ext cx="7905751" cy="5816977"/>
          </a:xfrm>
          <a:prstGeom prst="rect">
            <a:avLst/>
          </a:prstGeom>
          <a:noFill/>
        </p:spPr>
        <p:txBody>
          <a:bodyPr wrap="square" rtlCol="0">
            <a:spAutoFit/>
          </a:bodyPr>
          <a:lstStyle/>
          <a:p>
            <a:pPr marL="342900" indent="-342900" eaLnBrk="1" fontAlgn="auto" hangingPunct="1">
              <a:spcBef>
                <a:spcPts val="0"/>
              </a:spcBef>
              <a:spcAft>
                <a:spcPts val="0"/>
              </a:spcAft>
              <a:buClr>
                <a:srgbClr val="FFC000"/>
              </a:buClr>
              <a:buFont typeface="Arial" panose="020B0604020202020204" pitchFamily="34" charset="0"/>
              <a:buChar char="•"/>
            </a:pPr>
            <a:r>
              <a:rPr lang="en-GB" sz="2200" b="1" dirty="0" smtClean="0">
                <a:solidFill>
                  <a:prstClr val="black"/>
                </a:solidFill>
                <a:latin typeface="Calibri"/>
              </a:rPr>
              <a:t>Outcome</a:t>
            </a:r>
            <a:r>
              <a:rPr lang="en-GB" sz="2200" dirty="0" smtClean="0">
                <a:solidFill>
                  <a:prstClr val="black"/>
                </a:solidFill>
                <a:latin typeface="Calibri"/>
              </a:rPr>
              <a:t>: After some correspondence the technical support engineer of pacemaker company gives a table of immunity values for the specific device across a range of frequencies. These are compared with ICNIRP 1998 reference levels (or ALs for EMF directive).</a:t>
            </a:r>
          </a:p>
          <a:p>
            <a:pPr marL="363538" indent="-363538" eaLnBrk="1" fontAlgn="auto" hangingPunct="1">
              <a:spcBef>
                <a:spcPts val="0"/>
              </a:spcBef>
              <a:spcAft>
                <a:spcPts val="0"/>
              </a:spcAft>
              <a:buClr>
                <a:srgbClr val="FFC000"/>
              </a:buClr>
            </a:pPr>
            <a:r>
              <a:rPr lang="en-GB" sz="2200" dirty="0" smtClean="0">
                <a:solidFill>
                  <a:prstClr val="black"/>
                </a:solidFill>
                <a:latin typeface="Calibri"/>
              </a:rPr>
              <a:t>	Conclusion: Safety limits in use are protective for Joe and his device across higher part of frequency range but </a:t>
            </a:r>
            <a:r>
              <a:rPr lang="en-GB" sz="2200" b="1" dirty="0" smtClean="0">
                <a:solidFill>
                  <a:prstClr val="black"/>
                </a:solidFill>
                <a:latin typeface="Calibri"/>
              </a:rPr>
              <a:t>not</a:t>
            </a:r>
            <a:r>
              <a:rPr lang="en-GB" sz="2200" dirty="0" smtClean="0">
                <a:solidFill>
                  <a:prstClr val="black"/>
                </a:solidFill>
                <a:latin typeface="Calibri"/>
              </a:rPr>
              <a:t> below 10MHz. So there are 120 Medium Wave and long wave broadcasts sites where Joe may be at risk.</a:t>
            </a:r>
          </a:p>
          <a:p>
            <a:pPr eaLnBrk="1" fontAlgn="auto" hangingPunct="1">
              <a:spcBef>
                <a:spcPts val="0"/>
              </a:spcBef>
              <a:spcAft>
                <a:spcPts val="0"/>
              </a:spcAft>
              <a:buClr>
                <a:srgbClr val="FFC000"/>
              </a:buClr>
            </a:pPr>
            <a:endParaRPr lang="en-GB" sz="800" dirty="0">
              <a:solidFill>
                <a:prstClr val="black"/>
              </a:solidFill>
              <a:latin typeface="Calibri"/>
            </a:endParaRPr>
          </a:p>
          <a:p>
            <a:pPr marL="342900" indent="-342900" eaLnBrk="1" fontAlgn="auto" hangingPunct="1">
              <a:spcBef>
                <a:spcPts val="0"/>
              </a:spcBef>
              <a:spcAft>
                <a:spcPts val="0"/>
              </a:spcAft>
              <a:buClr>
                <a:srgbClr val="FFC000"/>
              </a:buClr>
              <a:buFont typeface="Arial" panose="020B0604020202020204" pitchFamily="34" charset="0"/>
              <a:buChar char="•"/>
            </a:pPr>
            <a:r>
              <a:rPr lang="en-GB" sz="2200" b="1" dirty="0" smtClean="0">
                <a:solidFill>
                  <a:prstClr val="black"/>
                </a:solidFill>
                <a:latin typeface="Calibri"/>
              </a:rPr>
              <a:t>Controls: </a:t>
            </a:r>
            <a:r>
              <a:rPr lang="en-GB" sz="2200" dirty="0" smtClean="0">
                <a:solidFill>
                  <a:prstClr val="black"/>
                </a:solidFill>
                <a:latin typeface="Calibri"/>
              </a:rPr>
              <a:t>Joe and his manager are both issued with list of sites where he should not work. Joe understands that he must double check. Joe always uses a personal monitor and is trained in EMF safety awareness. He knows to ask if unsure. Joe may still work on 5780 other sites and happy  to be back at work! </a:t>
            </a:r>
          </a:p>
          <a:p>
            <a:pPr eaLnBrk="1" fontAlgn="auto" hangingPunct="1">
              <a:spcBef>
                <a:spcPts val="0"/>
              </a:spcBef>
              <a:spcAft>
                <a:spcPts val="0"/>
              </a:spcAft>
              <a:buClr>
                <a:srgbClr val="FFC000"/>
              </a:buClr>
            </a:pPr>
            <a:endParaRPr lang="en-GB" sz="2000" dirty="0" smtClean="0">
              <a:solidFill>
                <a:prstClr val="black"/>
              </a:solidFill>
              <a:latin typeface="Calibri"/>
            </a:endParaRPr>
          </a:p>
          <a:p>
            <a:pPr eaLnBrk="1" fontAlgn="auto" hangingPunct="1">
              <a:spcBef>
                <a:spcPts val="0"/>
              </a:spcBef>
              <a:spcAft>
                <a:spcPts val="0"/>
              </a:spcAft>
            </a:pPr>
            <a:endParaRPr lang="en-GB" sz="1800" dirty="0">
              <a:solidFill>
                <a:prstClr val="black"/>
              </a:solidFill>
              <a:latin typeface="Calibri"/>
            </a:endParaRPr>
          </a:p>
          <a:p>
            <a:pPr eaLnBrk="1" fontAlgn="auto" hangingPunct="1">
              <a:spcBef>
                <a:spcPts val="0"/>
              </a:spcBef>
              <a:spcAft>
                <a:spcPts val="0"/>
              </a:spcAft>
            </a:pPr>
            <a:endParaRPr lang="en-GB" sz="1800" dirty="0">
              <a:solidFill>
                <a:prstClr val="black"/>
              </a:solidFill>
              <a:latin typeface="Calibri"/>
            </a:endParaRPr>
          </a:p>
        </p:txBody>
      </p:sp>
    </p:spTree>
    <p:extLst>
      <p:ext uri="{BB962C8B-B14F-4D97-AF65-F5344CB8AC3E}">
        <p14:creationId xmlns:p14="http://schemas.microsoft.com/office/powerpoint/2010/main" val="355494991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1917698" y="2386694"/>
            <a:ext cx="5978073" cy="1107996"/>
          </a:xfrm>
          <a:prstGeom prst="rect">
            <a:avLst/>
          </a:prstGeom>
          <a:noFill/>
        </p:spPr>
        <p:txBody>
          <a:bodyPr wrap="square" rtlCol="0">
            <a:spAutoFit/>
          </a:bodyPr>
          <a:lstStyle/>
          <a:p>
            <a:pPr marL="261938" indent="-261938" eaLnBrk="1" fontAlgn="auto" hangingPunct="1">
              <a:spcBef>
                <a:spcPts val="0"/>
              </a:spcBef>
              <a:spcAft>
                <a:spcPts val="0"/>
              </a:spcAft>
              <a:buClr>
                <a:srgbClr val="FFC000"/>
              </a:buClr>
            </a:pPr>
            <a:r>
              <a:rPr lang="en-GB" sz="6600" b="1" dirty="0" smtClean="0">
                <a:solidFill>
                  <a:prstClr val="black"/>
                </a:solidFill>
                <a:latin typeface="Calibri"/>
              </a:rPr>
              <a:t>Any Questions</a:t>
            </a:r>
            <a:r>
              <a:rPr lang="en-GB" sz="6600" b="1" dirty="0" smtClean="0">
                <a:solidFill>
                  <a:prstClr val="white"/>
                </a:solidFill>
                <a:latin typeface="Calibri"/>
              </a:rPr>
              <a:t>?</a:t>
            </a:r>
          </a:p>
        </p:txBody>
      </p:sp>
    </p:spTree>
    <p:extLst>
      <p:ext uri="{BB962C8B-B14F-4D97-AF65-F5344CB8AC3E}">
        <p14:creationId xmlns:p14="http://schemas.microsoft.com/office/powerpoint/2010/main" val="37834406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479425" y="261938"/>
            <a:ext cx="7662863" cy="646331"/>
          </a:xfrm>
          <a:prstGeom prst="rect">
            <a:avLst/>
          </a:prstGeom>
          <a:noFill/>
          <a:ln w="12700">
            <a:noFill/>
            <a:miter lim="800000"/>
            <a:headEnd/>
            <a:tailEnd/>
          </a:ln>
          <a:effectLst/>
        </p:spPr>
        <p:txBody>
          <a:bodyPr>
            <a:spAutoFit/>
          </a:bodyPr>
          <a:lstStyle/>
          <a:p>
            <a:pPr eaLnBrk="1" fontAlgn="auto" hangingPunct="1">
              <a:spcBef>
                <a:spcPct val="50000"/>
              </a:spcBef>
              <a:spcAft>
                <a:spcPts val="0"/>
              </a:spcAft>
              <a:defRPr/>
            </a:pPr>
            <a:r>
              <a:rPr lang="en-GB" sz="3600" dirty="0" smtClean="0">
                <a:solidFill>
                  <a:prstClr val="black"/>
                </a:solidFill>
                <a:latin typeface="Calibri"/>
              </a:rPr>
              <a:t>Introduction – Practical Guide</a:t>
            </a:r>
            <a:endParaRPr lang="en-US" sz="3600" dirty="0">
              <a:solidFill>
                <a:prstClr val="black"/>
              </a:solidFill>
              <a:latin typeface="Calibri"/>
            </a:endParaRPr>
          </a:p>
        </p:txBody>
      </p:sp>
      <p:sp>
        <p:nvSpPr>
          <p:cNvPr id="8" name="TextBox 7"/>
          <p:cNvSpPr txBox="1"/>
          <p:nvPr/>
        </p:nvSpPr>
        <p:spPr>
          <a:xfrm>
            <a:off x="495299" y="1079500"/>
            <a:ext cx="7806871" cy="2400657"/>
          </a:xfrm>
          <a:prstGeom prst="rect">
            <a:avLst/>
          </a:prstGeom>
          <a:noFill/>
        </p:spPr>
        <p:txBody>
          <a:bodyPr wrap="square" rtlCol="0">
            <a:spAutoFit/>
          </a:bodyPr>
          <a:lstStyle/>
          <a:p>
            <a:pPr marL="177800" lvl="0" indent="-177800" eaLnBrk="1" fontAlgn="auto" hangingPunct="1">
              <a:spcBef>
                <a:spcPts val="0"/>
              </a:spcBef>
              <a:spcAft>
                <a:spcPts val="600"/>
              </a:spcAft>
              <a:buClr>
                <a:srgbClr val="FFC000"/>
              </a:buClr>
              <a:buFont typeface="Arial" pitchFamily="34" charset="0"/>
              <a:buChar char="•"/>
            </a:pPr>
            <a:r>
              <a:rPr lang="en-GB" sz="2000" dirty="0">
                <a:solidFill>
                  <a:prstClr val="black"/>
                </a:solidFill>
                <a:latin typeface="Calibri"/>
              </a:rPr>
              <a:t>There will be some potential exposure scenarios that are highly specific or very complex that are beyond the scope of the guide.</a:t>
            </a:r>
          </a:p>
          <a:p>
            <a:pPr marL="177800" indent="-177800" eaLnBrk="1" fontAlgn="auto" hangingPunct="1">
              <a:spcBef>
                <a:spcPts val="0"/>
              </a:spcBef>
              <a:spcAft>
                <a:spcPts val="600"/>
              </a:spcAft>
              <a:buClr>
                <a:srgbClr val="FFC000"/>
              </a:buClr>
              <a:buFont typeface="Arial" pitchFamily="34" charset="0"/>
              <a:buChar char="•"/>
            </a:pPr>
            <a:r>
              <a:rPr lang="en-GB" sz="2000" dirty="0" smtClean="0">
                <a:solidFill>
                  <a:prstClr val="black"/>
                </a:solidFill>
                <a:latin typeface="Calibri"/>
              </a:rPr>
              <a:t>Use of the Practical Guide does not necessarily ensure compliance with statutory EMF protection requirements in EU member states. The rule of law by which member states have transposed the EMF Directive take precedence.</a:t>
            </a:r>
          </a:p>
          <a:p>
            <a:pPr marL="177800" indent="-177800" eaLnBrk="1" fontAlgn="auto" hangingPunct="1">
              <a:spcBef>
                <a:spcPts val="0"/>
              </a:spcBef>
              <a:spcAft>
                <a:spcPts val="600"/>
              </a:spcAft>
              <a:buClr>
                <a:srgbClr val="FFC000"/>
              </a:buClr>
              <a:buFont typeface="Arial" pitchFamily="34" charset="0"/>
              <a:buChar char="•"/>
            </a:pPr>
            <a:endParaRPr lang="en-GB" sz="2000" dirty="0">
              <a:solidFill>
                <a:prstClr val="black"/>
              </a:solidFill>
              <a:latin typeface="Calibri"/>
            </a:endParaRPr>
          </a:p>
        </p:txBody>
      </p:sp>
    </p:spTree>
    <p:extLst>
      <p:ext uri="{BB962C8B-B14F-4D97-AF65-F5344CB8AC3E}">
        <p14:creationId xmlns:p14="http://schemas.microsoft.com/office/powerpoint/2010/main" val="82801475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479425" y="261938"/>
            <a:ext cx="7662863" cy="646331"/>
          </a:xfrm>
          <a:prstGeom prst="rect">
            <a:avLst/>
          </a:prstGeom>
          <a:noFill/>
          <a:ln w="12700">
            <a:noFill/>
            <a:miter lim="800000"/>
            <a:headEnd/>
            <a:tailEnd/>
          </a:ln>
          <a:effectLst/>
        </p:spPr>
        <p:txBody>
          <a:bodyPr>
            <a:spAutoFit/>
          </a:bodyPr>
          <a:lstStyle/>
          <a:p>
            <a:pPr eaLnBrk="1" fontAlgn="auto" hangingPunct="1">
              <a:spcBef>
                <a:spcPct val="50000"/>
              </a:spcBef>
              <a:spcAft>
                <a:spcPts val="0"/>
              </a:spcAft>
              <a:defRPr/>
            </a:pPr>
            <a:r>
              <a:rPr lang="en-GB" sz="3600" dirty="0" smtClean="0">
                <a:solidFill>
                  <a:prstClr val="black"/>
                </a:solidFill>
                <a:latin typeface="Calibri"/>
              </a:rPr>
              <a:t>UK regulations</a:t>
            </a:r>
            <a:endParaRPr lang="en-US" sz="3600" dirty="0">
              <a:solidFill>
                <a:prstClr val="black"/>
              </a:solidFill>
              <a:latin typeface="Calibri"/>
            </a:endParaRPr>
          </a:p>
        </p:txBody>
      </p:sp>
      <p:sp>
        <p:nvSpPr>
          <p:cNvPr id="5" name="TextBox 4"/>
          <p:cNvSpPr txBox="1"/>
          <p:nvPr/>
        </p:nvSpPr>
        <p:spPr>
          <a:xfrm>
            <a:off x="479425" y="1121063"/>
            <a:ext cx="7905751" cy="4955203"/>
          </a:xfrm>
          <a:prstGeom prst="rect">
            <a:avLst/>
          </a:prstGeom>
          <a:noFill/>
        </p:spPr>
        <p:txBody>
          <a:bodyPr wrap="square" rtlCol="0">
            <a:spAutoFit/>
          </a:bodyPr>
          <a:lstStyle/>
          <a:p>
            <a:pPr eaLnBrk="1" fontAlgn="auto" hangingPunct="1">
              <a:spcBef>
                <a:spcPts val="0"/>
              </a:spcBef>
              <a:spcAft>
                <a:spcPts val="0"/>
              </a:spcAft>
              <a:buClr>
                <a:srgbClr val="FFC000"/>
              </a:buClr>
            </a:pPr>
            <a:r>
              <a:rPr lang="en-GB" sz="2000" dirty="0" smtClean="0">
                <a:solidFill>
                  <a:prstClr val="black"/>
                </a:solidFill>
                <a:latin typeface="Calibri"/>
              </a:rPr>
              <a:t>HSE policy team are currently drafting the proposed UK regulations “The Control of Electromagnetic Fields at work regulations 2016”, working closely with a stakeholder working group of industry delegates.</a:t>
            </a:r>
          </a:p>
          <a:p>
            <a:pPr eaLnBrk="1" fontAlgn="auto" hangingPunct="1">
              <a:spcBef>
                <a:spcPts val="0"/>
              </a:spcBef>
              <a:spcAft>
                <a:spcPts val="0"/>
              </a:spcAft>
              <a:buClr>
                <a:srgbClr val="FFC000"/>
              </a:buClr>
            </a:pPr>
            <a:r>
              <a:rPr lang="en-GB" sz="2000" dirty="0" smtClean="0">
                <a:solidFill>
                  <a:prstClr val="black"/>
                </a:solidFill>
                <a:latin typeface="Calibri"/>
              </a:rPr>
              <a:t>Summary of current  approach </a:t>
            </a:r>
          </a:p>
          <a:p>
            <a:pPr marL="342900" indent="-342900" eaLnBrk="1" fontAlgn="auto" hangingPunct="1">
              <a:spcBef>
                <a:spcPts val="0"/>
              </a:spcBef>
              <a:spcAft>
                <a:spcPts val="0"/>
              </a:spcAft>
              <a:buClr>
                <a:srgbClr val="FFC000"/>
              </a:buClr>
              <a:buFont typeface="Arial" panose="020B0604020202020204" pitchFamily="34" charset="0"/>
              <a:buChar char="•"/>
            </a:pPr>
            <a:r>
              <a:rPr lang="en-GB" sz="2000" dirty="0" smtClean="0">
                <a:solidFill>
                  <a:prstClr val="black"/>
                </a:solidFill>
                <a:latin typeface="Calibri"/>
              </a:rPr>
              <a:t>To implement the directive with minimum cost impact to UK companies</a:t>
            </a:r>
          </a:p>
          <a:p>
            <a:pPr marL="342900" indent="-342900" eaLnBrk="1" fontAlgn="auto" hangingPunct="1">
              <a:spcBef>
                <a:spcPts val="0"/>
              </a:spcBef>
              <a:spcAft>
                <a:spcPts val="0"/>
              </a:spcAft>
              <a:buClr>
                <a:srgbClr val="FFC000"/>
              </a:buClr>
              <a:buFont typeface="Arial" panose="020B0604020202020204" pitchFamily="34" charset="0"/>
              <a:buChar char="•"/>
            </a:pPr>
            <a:r>
              <a:rPr lang="en-GB" sz="2000" dirty="0" smtClean="0">
                <a:solidFill>
                  <a:prstClr val="black"/>
                </a:solidFill>
                <a:latin typeface="Calibri"/>
              </a:rPr>
              <a:t>To not “gold plate” or go beyond anything required by the directive</a:t>
            </a:r>
          </a:p>
          <a:p>
            <a:pPr marL="342900" indent="-342900" eaLnBrk="1" fontAlgn="auto" hangingPunct="1">
              <a:spcBef>
                <a:spcPts val="0"/>
              </a:spcBef>
              <a:spcAft>
                <a:spcPts val="0"/>
              </a:spcAft>
              <a:buClr>
                <a:srgbClr val="FFC000"/>
              </a:buClr>
              <a:buFont typeface="Arial" panose="020B0604020202020204" pitchFamily="34" charset="0"/>
              <a:buChar char="•"/>
            </a:pPr>
            <a:r>
              <a:rPr lang="en-GB" sz="2000" dirty="0" smtClean="0">
                <a:solidFill>
                  <a:prstClr val="black"/>
                </a:solidFill>
                <a:latin typeface="Calibri"/>
              </a:rPr>
              <a:t>Separation of exposure assessment from risk assessment</a:t>
            </a:r>
          </a:p>
          <a:p>
            <a:pPr marL="342900" indent="-342900" eaLnBrk="1" fontAlgn="auto" hangingPunct="1">
              <a:spcBef>
                <a:spcPts val="0"/>
              </a:spcBef>
              <a:spcAft>
                <a:spcPts val="0"/>
              </a:spcAft>
              <a:buClr>
                <a:srgbClr val="FFC000"/>
              </a:buClr>
              <a:buFont typeface="Arial" panose="020B0604020202020204" pitchFamily="34" charset="0"/>
              <a:buChar char="•"/>
            </a:pPr>
            <a:r>
              <a:rPr lang="en-GB" sz="2000" dirty="0" smtClean="0">
                <a:solidFill>
                  <a:prstClr val="black"/>
                </a:solidFill>
                <a:latin typeface="Calibri"/>
              </a:rPr>
              <a:t>Re-ordered the directive appendices to put in a more logical order</a:t>
            </a:r>
          </a:p>
          <a:p>
            <a:pPr marL="342900" indent="-342900" eaLnBrk="1" fontAlgn="auto" hangingPunct="1">
              <a:spcBef>
                <a:spcPts val="0"/>
              </a:spcBef>
              <a:spcAft>
                <a:spcPts val="0"/>
              </a:spcAft>
              <a:buClr>
                <a:srgbClr val="FFC000"/>
              </a:buClr>
              <a:buFont typeface="Arial" panose="020B0604020202020204" pitchFamily="34" charset="0"/>
              <a:buChar char="•"/>
            </a:pPr>
            <a:r>
              <a:rPr lang="en-GB" sz="2000" dirty="0" smtClean="0">
                <a:solidFill>
                  <a:prstClr val="black"/>
                </a:solidFill>
                <a:latin typeface="Calibri"/>
              </a:rPr>
              <a:t>Introduced a category of “lower risk work activities”, if work fits in this category then no action plan will be required</a:t>
            </a:r>
          </a:p>
          <a:p>
            <a:pPr marL="342900" indent="-342900" eaLnBrk="1" fontAlgn="auto" hangingPunct="1">
              <a:spcBef>
                <a:spcPts val="0"/>
              </a:spcBef>
              <a:spcAft>
                <a:spcPts val="0"/>
              </a:spcAft>
              <a:buClr>
                <a:srgbClr val="FFC000"/>
              </a:buClr>
              <a:buFont typeface="Arial" panose="020B0604020202020204" pitchFamily="34" charset="0"/>
              <a:buChar char="•"/>
            </a:pPr>
            <a:r>
              <a:rPr lang="en-GB" sz="2000" dirty="0" smtClean="0">
                <a:solidFill>
                  <a:prstClr val="black"/>
                </a:solidFill>
                <a:latin typeface="Calibri"/>
              </a:rPr>
              <a:t>Proactive health surveillance not required, only required if exposure exceeds ELV and Health effect is being reported by the employee. (differs from directive which implies “or” rather than “and”).</a:t>
            </a:r>
          </a:p>
          <a:p>
            <a:pPr eaLnBrk="1" fontAlgn="auto" hangingPunct="1">
              <a:spcBef>
                <a:spcPts val="0"/>
              </a:spcBef>
              <a:spcAft>
                <a:spcPts val="0"/>
              </a:spcAft>
            </a:pPr>
            <a:endParaRPr lang="en-GB" sz="1800" dirty="0">
              <a:solidFill>
                <a:prstClr val="black"/>
              </a:solidFill>
              <a:latin typeface="Calibri"/>
            </a:endParaRPr>
          </a:p>
          <a:p>
            <a:pPr eaLnBrk="1" fontAlgn="auto" hangingPunct="1">
              <a:spcBef>
                <a:spcPts val="0"/>
              </a:spcBef>
              <a:spcAft>
                <a:spcPts val="0"/>
              </a:spcAft>
            </a:pPr>
            <a:endParaRPr lang="en-GB" sz="1800" dirty="0">
              <a:solidFill>
                <a:prstClr val="black"/>
              </a:solidFill>
              <a:latin typeface="Calibri"/>
            </a:endParaRPr>
          </a:p>
        </p:txBody>
      </p:sp>
    </p:spTree>
    <p:extLst>
      <p:ext uri="{BB962C8B-B14F-4D97-AF65-F5344CB8AC3E}">
        <p14:creationId xmlns:p14="http://schemas.microsoft.com/office/powerpoint/2010/main" val="9683057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59746" name="Rectangle 1026"/>
          <p:cNvSpPr>
            <a:spLocks noGrp="1" noChangeArrowheads="1"/>
          </p:cNvSpPr>
          <p:nvPr>
            <p:ph type="ctrTitle"/>
          </p:nvPr>
        </p:nvSpPr>
        <p:spPr bwMode="auto">
          <a:xfrm>
            <a:off x="725488" y="2468563"/>
            <a:ext cx="8021637" cy="1143000"/>
          </a:xfrm>
          <a:ln w="12700">
            <a:miter lim="800000"/>
            <a:headEnd/>
            <a:tailEnd/>
          </a:ln>
        </p:spPr>
        <p:txBody>
          <a:bodyPr vert="horz" wrap="square" lIns="90488" tIns="44450" rIns="90488" bIns="44450" numCol="1" anchor="ctr" anchorCtr="0" compatLnSpc="1">
            <a:prstTxWarp prst="textNoShape">
              <a:avLst/>
            </a:prstTxWarp>
          </a:bodyPr>
          <a:lstStyle/>
          <a:p>
            <a:pPr algn="ctr">
              <a:defRPr/>
            </a:pPr>
            <a:r>
              <a:rPr lang="en-GB" dirty="0" smtClean="0">
                <a:solidFill>
                  <a:srgbClr val="000000"/>
                </a:solidFill>
                <a:effectLst>
                  <a:outerShdw blurRad="38100" dist="38100" dir="2700000" algn="tl">
                    <a:srgbClr val="FFFFFF"/>
                  </a:outerShdw>
                </a:effectLst>
                <a:latin typeface="Calibri" panose="020F0502020204030204" pitchFamily="34" charset="0"/>
              </a:rPr>
              <a:t>Electromagnetic Energy</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479425" y="261938"/>
            <a:ext cx="7662863" cy="646331"/>
          </a:xfrm>
          <a:prstGeom prst="rect">
            <a:avLst/>
          </a:prstGeom>
          <a:noFill/>
          <a:ln w="12700">
            <a:noFill/>
            <a:miter lim="800000"/>
            <a:headEnd/>
            <a:tailEnd/>
          </a:ln>
          <a:effectLst/>
        </p:spPr>
        <p:txBody>
          <a:bodyPr>
            <a:spAutoFit/>
          </a:bodyPr>
          <a:lstStyle/>
          <a:p>
            <a:pPr eaLnBrk="1" fontAlgn="auto" hangingPunct="1">
              <a:spcBef>
                <a:spcPct val="50000"/>
              </a:spcBef>
              <a:spcAft>
                <a:spcPts val="0"/>
              </a:spcAft>
              <a:defRPr/>
            </a:pPr>
            <a:r>
              <a:rPr lang="en-GB" sz="3600" dirty="0">
                <a:solidFill>
                  <a:prstClr val="black"/>
                </a:solidFill>
                <a:latin typeface="Calibri"/>
              </a:rPr>
              <a:t>What is EMF?</a:t>
            </a:r>
            <a:endParaRPr lang="en-US" sz="3600" dirty="0">
              <a:solidFill>
                <a:prstClr val="black"/>
              </a:solidFill>
              <a:latin typeface="Calibri"/>
            </a:endParaRPr>
          </a:p>
        </p:txBody>
      </p:sp>
      <p:sp>
        <p:nvSpPr>
          <p:cNvPr id="5" name="TextBox 4"/>
          <p:cNvSpPr txBox="1"/>
          <p:nvPr/>
        </p:nvSpPr>
        <p:spPr>
          <a:xfrm>
            <a:off x="495300" y="1079500"/>
            <a:ext cx="7747000" cy="1569660"/>
          </a:xfrm>
          <a:prstGeom prst="rect">
            <a:avLst/>
          </a:prstGeom>
          <a:noFill/>
        </p:spPr>
        <p:txBody>
          <a:bodyPr wrap="square" rtlCol="0">
            <a:spAutoFit/>
          </a:bodyPr>
          <a:lstStyle/>
          <a:p>
            <a:pPr marL="177800" indent="-177800" eaLnBrk="1" fontAlgn="auto" hangingPunct="1">
              <a:spcBef>
                <a:spcPts val="0"/>
              </a:spcBef>
              <a:spcAft>
                <a:spcPts val="0"/>
              </a:spcAft>
              <a:buClr>
                <a:srgbClr val="FFC000"/>
              </a:buClr>
              <a:buFont typeface="Arial" pitchFamily="34" charset="0"/>
              <a:buChar char="•"/>
            </a:pPr>
            <a:r>
              <a:rPr lang="en-GB" sz="2000" dirty="0">
                <a:solidFill>
                  <a:prstClr val="black"/>
                </a:solidFill>
                <a:latin typeface="Calibri"/>
              </a:rPr>
              <a:t>Electromagnetic Fields (EMF) are defined by the EMF Directive as static electric, static magnetic and time-varying electromagnetic fields with frequencies up to 300 GHz.</a:t>
            </a:r>
          </a:p>
          <a:p>
            <a:pPr eaLnBrk="1" fontAlgn="auto" hangingPunct="1">
              <a:spcBef>
                <a:spcPts val="0"/>
              </a:spcBef>
              <a:spcAft>
                <a:spcPts val="0"/>
              </a:spcAft>
            </a:pPr>
            <a:endParaRPr lang="en-GB" sz="1800" dirty="0">
              <a:solidFill>
                <a:prstClr val="black"/>
              </a:solidFill>
              <a:latin typeface="Calibri"/>
            </a:endParaRPr>
          </a:p>
          <a:p>
            <a:pPr eaLnBrk="1" fontAlgn="auto" hangingPunct="1">
              <a:spcBef>
                <a:spcPts val="0"/>
              </a:spcBef>
              <a:spcAft>
                <a:spcPts val="0"/>
              </a:spcAft>
            </a:pPr>
            <a:endParaRPr lang="en-GB" sz="1800" dirty="0">
              <a:solidFill>
                <a:prstClr val="black"/>
              </a:solidFill>
              <a:latin typeface="Calibri"/>
            </a:endParaRPr>
          </a:p>
        </p:txBody>
      </p:sp>
      <p:grpSp>
        <p:nvGrpSpPr>
          <p:cNvPr id="36" name="Group 35"/>
          <p:cNvGrpSpPr/>
          <p:nvPr/>
        </p:nvGrpSpPr>
        <p:grpSpPr>
          <a:xfrm>
            <a:off x="783771" y="2351314"/>
            <a:ext cx="7503886" cy="1690136"/>
            <a:chOff x="783771" y="2351314"/>
            <a:chExt cx="7503886" cy="1690136"/>
          </a:xfrm>
        </p:grpSpPr>
        <p:sp>
          <p:nvSpPr>
            <p:cNvPr id="7" name="Rectangle 6"/>
            <p:cNvSpPr/>
            <p:nvPr/>
          </p:nvSpPr>
          <p:spPr>
            <a:xfrm>
              <a:off x="783771" y="2351314"/>
              <a:ext cx="7503886" cy="1233715"/>
            </a:xfrm>
            <a:prstGeom prst="rect">
              <a:avLst/>
            </a:prstGeom>
            <a:gradFill flip="none" rotWithShape="1">
              <a:gsLst>
                <a:gs pos="0">
                  <a:srgbClr val="FFF200"/>
                </a:gs>
                <a:gs pos="45000">
                  <a:srgbClr val="FF7A00"/>
                </a:gs>
                <a:gs pos="70000">
                  <a:srgbClr val="FF0300"/>
                </a:gs>
                <a:gs pos="100000">
                  <a:srgbClr val="4D080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GB" sz="1800">
                <a:solidFill>
                  <a:prstClr val="white"/>
                </a:solidFill>
              </a:endParaRPr>
            </a:p>
          </p:txBody>
        </p:sp>
        <p:pic>
          <p:nvPicPr>
            <p:cNvPr id="10" name="Picture 23" descr="C:\Users\hugo.bibby\AppData\Local\Microsoft\Windows\Temporary Internet Files\Content.IE5\4MLMHYPW\EU_AC_powercords2[1].jpg"/>
            <p:cNvPicPr>
              <a:picLocks noChangeAspect="1" noChangeArrowheads="1"/>
            </p:cNvPicPr>
            <p:nvPr/>
          </p:nvPicPr>
          <p:blipFill>
            <a:blip r:embed="rId3" cstate="print">
              <a:clrChange>
                <a:clrFrom>
                  <a:srgbClr val="FDFDFD"/>
                </a:clrFrom>
                <a:clrTo>
                  <a:srgbClr val="FDFDFD">
                    <a:alpha val="0"/>
                  </a:srgbClr>
                </a:clrTo>
              </a:clrChange>
            </a:blip>
            <a:srcRect/>
            <a:stretch>
              <a:fillRect/>
            </a:stretch>
          </p:blipFill>
          <p:spPr bwMode="auto">
            <a:xfrm>
              <a:off x="972457" y="2931887"/>
              <a:ext cx="725131" cy="550634"/>
            </a:xfrm>
            <a:prstGeom prst="rect">
              <a:avLst/>
            </a:prstGeom>
            <a:noFill/>
          </p:spPr>
        </p:pic>
        <p:sp>
          <p:nvSpPr>
            <p:cNvPr id="11" name="TextBox 10"/>
            <p:cNvSpPr txBox="1"/>
            <p:nvPr/>
          </p:nvSpPr>
          <p:spPr>
            <a:xfrm>
              <a:off x="957943" y="2503715"/>
              <a:ext cx="1915886" cy="369332"/>
            </a:xfrm>
            <a:prstGeom prst="rect">
              <a:avLst/>
            </a:prstGeom>
            <a:noFill/>
          </p:spPr>
          <p:txBody>
            <a:bodyPr wrap="square" rtlCol="0">
              <a:spAutoFit/>
            </a:bodyPr>
            <a:lstStyle/>
            <a:p>
              <a:pPr eaLnBrk="1" fontAlgn="auto" hangingPunct="1">
                <a:spcBef>
                  <a:spcPts val="0"/>
                </a:spcBef>
                <a:spcAft>
                  <a:spcPts val="0"/>
                </a:spcAft>
              </a:pPr>
              <a:r>
                <a:rPr lang="en-GB" sz="1800" dirty="0">
                  <a:solidFill>
                    <a:prstClr val="black"/>
                  </a:solidFill>
                  <a:latin typeface="Calibri"/>
                </a:rPr>
                <a:t>Electricity</a:t>
              </a:r>
            </a:p>
          </p:txBody>
        </p:sp>
        <p:pic>
          <p:nvPicPr>
            <p:cNvPr id="12" name="Picture 4" descr="C:\Users\hugo.bibby\AppData\Local\Microsoft\Windows\Temporary Internet Files\Content.IE5\9H0L1OBX\simple-radio-2019-large[1].png"/>
            <p:cNvPicPr>
              <a:picLocks noChangeAspect="1" noChangeArrowheads="1"/>
            </p:cNvPicPr>
            <p:nvPr/>
          </p:nvPicPr>
          <p:blipFill>
            <a:blip r:embed="rId4" cstate="print"/>
            <a:srcRect/>
            <a:stretch>
              <a:fillRect/>
            </a:stretch>
          </p:blipFill>
          <p:spPr bwMode="auto">
            <a:xfrm>
              <a:off x="3796915" y="2873475"/>
              <a:ext cx="760572" cy="612168"/>
            </a:xfrm>
            <a:prstGeom prst="rect">
              <a:avLst/>
            </a:prstGeom>
            <a:noFill/>
          </p:spPr>
        </p:pic>
        <p:sp>
          <p:nvSpPr>
            <p:cNvPr id="13" name="TextBox 12"/>
            <p:cNvSpPr txBox="1"/>
            <p:nvPr/>
          </p:nvSpPr>
          <p:spPr>
            <a:xfrm>
              <a:off x="3780971" y="2503715"/>
              <a:ext cx="716863" cy="369332"/>
            </a:xfrm>
            <a:prstGeom prst="rect">
              <a:avLst/>
            </a:prstGeom>
            <a:noFill/>
          </p:spPr>
          <p:txBody>
            <a:bodyPr wrap="none" rtlCol="0">
              <a:spAutoFit/>
            </a:bodyPr>
            <a:lstStyle/>
            <a:p>
              <a:pPr eaLnBrk="1" fontAlgn="auto" hangingPunct="1">
                <a:spcBef>
                  <a:spcPts val="0"/>
                </a:spcBef>
                <a:spcAft>
                  <a:spcPts val="0"/>
                </a:spcAft>
              </a:pPr>
              <a:r>
                <a:rPr lang="en-GB" sz="1800" dirty="0">
                  <a:solidFill>
                    <a:prstClr val="black"/>
                  </a:solidFill>
                  <a:latin typeface="Calibri"/>
                </a:rPr>
                <a:t>Radio</a:t>
              </a:r>
            </a:p>
          </p:txBody>
        </p:sp>
        <p:sp>
          <p:nvSpPr>
            <p:cNvPr id="15" name="TextBox 14"/>
            <p:cNvSpPr txBox="1"/>
            <p:nvPr/>
          </p:nvSpPr>
          <p:spPr>
            <a:xfrm>
              <a:off x="6081486" y="2503715"/>
              <a:ext cx="1335314" cy="369332"/>
            </a:xfrm>
            <a:prstGeom prst="rect">
              <a:avLst/>
            </a:prstGeom>
            <a:noFill/>
          </p:spPr>
          <p:txBody>
            <a:bodyPr wrap="square" rtlCol="0">
              <a:spAutoFit/>
            </a:bodyPr>
            <a:lstStyle/>
            <a:p>
              <a:pPr eaLnBrk="1" fontAlgn="auto" hangingPunct="1">
                <a:spcBef>
                  <a:spcPts val="0"/>
                </a:spcBef>
                <a:spcAft>
                  <a:spcPts val="0"/>
                </a:spcAft>
              </a:pPr>
              <a:r>
                <a:rPr lang="en-GB" sz="1800" dirty="0">
                  <a:solidFill>
                    <a:prstClr val="black"/>
                  </a:solidFill>
                  <a:latin typeface="Calibri"/>
                </a:rPr>
                <a:t>Microwave</a:t>
              </a:r>
            </a:p>
          </p:txBody>
        </p:sp>
        <p:pic>
          <p:nvPicPr>
            <p:cNvPr id="2058" name="Picture 10" descr="C:\Users\hugo.bibby\AppData\Local\Microsoft\Windows\Temporary Internet Files\Content.IE5\M992ASEZ\172925687[1].jpg"/>
            <p:cNvPicPr>
              <a:picLocks noChangeAspect="1" noChangeArrowheads="1"/>
            </p:cNvPicPr>
            <p:nvPr/>
          </p:nvPicPr>
          <p:blipFill>
            <a:blip r:embed="rId5" cstate="print">
              <a:clrChange>
                <a:clrFrom>
                  <a:srgbClr val="FFFFFF"/>
                </a:clrFrom>
                <a:clrTo>
                  <a:srgbClr val="FFFFFF">
                    <a:alpha val="0"/>
                  </a:srgbClr>
                </a:clrTo>
              </a:clrChange>
            </a:blip>
            <a:srcRect l="9460" t="10424" r="21311" b="8581"/>
            <a:stretch>
              <a:fillRect/>
            </a:stretch>
          </p:blipFill>
          <p:spPr bwMode="auto">
            <a:xfrm>
              <a:off x="6284686" y="2762312"/>
              <a:ext cx="783771" cy="822717"/>
            </a:xfrm>
            <a:prstGeom prst="rect">
              <a:avLst/>
            </a:prstGeom>
            <a:noFill/>
          </p:spPr>
        </p:pic>
        <p:sp>
          <p:nvSpPr>
            <p:cNvPr id="28" name="TextBox 27"/>
            <p:cNvSpPr txBox="1"/>
            <p:nvPr/>
          </p:nvSpPr>
          <p:spPr>
            <a:xfrm>
              <a:off x="3439886" y="3672118"/>
              <a:ext cx="1814286" cy="369332"/>
            </a:xfrm>
            <a:prstGeom prst="rect">
              <a:avLst/>
            </a:prstGeom>
            <a:noFill/>
          </p:spPr>
          <p:txBody>
            <a:bodyPr wrap="square" rtlCol="0">
              <a:spAutoFit/>
            </a:bodyPr>
            <a:lstStyle/>
            <a:p>
              <a:pPr eaLnBrk="1" fontAlgn="auto" hangingPunct="1">
                <a:spcBef>
                  <a:spcPts val="0"/>
                </a:spcBef>
                <a:spcAft>
                  <a:spcPts val="0"/>
                </a:spcAft>
              </a:pPr>
              <a:r>
                <a:rPr lang="en-GB" sz="1800" dirty="0">
                  <a:solidFill>
                    <a:prstClr val="black"/>
                  </a:solidFill>
                  <a:latin typeface="Calibri"/>
                </a:rPr>
                <a:t>Frequency</a:t>
              </a:r>
            </a:p>
          </p:txBody>
        </p:sp>
        <p:sp>
          <p:nvSpPr>
            <p:cNvPr id="29" name="Right Arrow 28"/>
            <p:cNvSpPr/>
            <p:nvPr/>
          </p:nvSpPr>
          <p:spPr>
            <a:xfrm>
              <a:off x="4644569" y="3773714"/>
              <a:ext cx="978408" cy="252403"/>
            </a:xfrm>
            <a:prstGeom prst="rightArrow">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GB" sz="1800">
                <a:solidFill>
                  <a:prstClr val="white"/>
                </a:solidFill>
              </a:endParaRPr>
            </a:p>
          </p:txBody>
        </p:sp>
      </p:grpSp>
      <p:sp>
        <p:nvSpPr>
          <p:cNvPr id="32" name="TextBox 31"/>
          <p:cNvSpPr txBox="1"/>
          <p:nvPr/>
        </p:nvSpPr>
        <p:spPr>
          <a:xfrm>
            <a:off x="769258" y="4383315"/>
            <a:ext cx="2467428" cy="1200329"/>
          </a:xfrm>
          <a:prstGeom prst="rect">
            <a:avLst/>
          </a:prstGeom>
          <a:noFill/>
        </p:spPr>
        <p:txBody>
          <a:bodyPr wrap="square" rtlCol="0">
            <a:spAutoFit/>
          </a:bodyPr>
          <a:lstStyle/>
          <a:p>
            <a:pPr eaLnBrk="1" fontAlgn="auto" hangingPunct="1">
              <a:spcBef>
                <a:spcPts val="0"/>
              </a:spcBef>
              <a:spcAft>
                <a:spcPts val="0"/>
              </a:spcAft>
            </a:pPr>
            <a:r>
              <a:rPr lang="en-GB" sz="1800" dirty="0">
                <a:solidFill>
                  <a:prstClr val="black"/>
                </a:solidFill>
                <a:latin typeface="Calibri"/>
              </a:rPr>
              <a:t>Resistance welding</a:t>
            </a:r>
          </a:p>
          <a:p>
            <a:pPr eaLnBrk="1" fontAlgn="auto" hangingPunct="1">
              <a:spcBef>
                <a:spcPts val="0"/>
              </a:spcBef>
              <a:spcAft>
                <a:spcPts val="0"/>
              </a:spcAft>
            </a:pPr>
            <a:r>
              <a:rPr lang="en-GB" sz="1800" dirty="0">
                <a:solidFill>
                  <a:prstClr val="black"/>
                </a:solidFill>
                <a:latin typeface="Calibri"/>
              </a:rPr>
              <a:t>Induction heating</a:t>
            </a:r>
          </a:p>
          <a:p>
            <a:pPr eaLnBrk="1" fontAlgn="auto" hangingPunct="1">
              <a:spcBef>
                <a:spcPts val="0"/>
              </a:spcBef>
              <a:spcAft>
                <a:spcPts val="0"/>
              </a:spcAft>
            </a:pPr>
            <a:r>
              <a:rPr lang="en-GB" sz="1800" dirty="0">
                <a:solidFill>
                  <a:prstClr val="black"/>
                </a:solidFill>
                <a:latin typeface="Calibri"/>
              </a:rPr>
              <a:t>Electric trains &amp; trams</a:t>
            </a:r>
          </a:p>
          <a:p>
            <a:pPr eaLnBrk="1" fontAlgn="auto" hangingPunct="1">
              <a:spcBef>
                <a:spcPts val="0"/>
              </a:spcBef>
              <a:spcAft>
                <a:spcPts val="0"/>
              </a:spcAft>
            </a:pPr>
            <a:r>
              <a:rPr lang="en-GB" sz="1800" dirty="0">
                <a:solidFill>
                  <a:prstClr val="black"/>
                </a:solidFill>
                <a:latin typeface="Calibri"/>
              </a:rPr>
              <a:t>Electrical circuits &gt;100A</a:t>
            </a:r>
          </a:p>
        </p:txBody>
      </p:sp>
      <p:sp>
        <p:nvSpPr>
          <p:cNvPr id="34" name="TextBox 33"/>
          <p:cNvSpPr txBox="1"/>
          <p:nvPr/>
        </p:nvSpPr>
        <p:spPr>
          <a:xfrm>
            <a:off x="3396341" y="4383315"/>
            <a:ext cx="2830285" cy="1477328"/>
          </a:xfrm>
          <a:prstGeom prst="rect">
            <a:avLst/>
          </a:prstGeom>
          <a:noFill/>
        </p:spPr>
        <p:txBody>
          <a:bodyPr wrap="square" rtlCol="0">
            <a:spAutoFit/>
          </a:bodyPr>
          <a:lstStyle/>
          <a:p>
            <a:pPr eaLnBrk="1" fontAlgn="auto" hangingPunct="1">
              <a:spcBef>
                <a:spcPts val="0"/>
              </a:spcBef>
              <a:spcAft>
                <a:spcPts val="0"/>
              </a:spcAft>
            </a:pPr>
            <a:r>
              <a:rPr lang="en-GB" sz="1800" dirty="0">
                <a:solidFill>
                  <a:prstClr val="black"/>
                </a:solidFill>
                <a:latin typeface="Calibri"/>
              </a:rPr>
              <a:t>Medical equipment</a:t>
            </a:r>
          </a:p>
          <a:p>
            <a:pPr eaLnBrk="1" fontAlgn="auto" hangingPunct="1">
              <a:spcBef>
                <a:spcPts val="0"/>
              </a:spcBef>
              <a:spcAft>
                <a:spcPts val="0"/>
              </a:spcAft>
            </a:pPr>
            <a:r>
              <a:rPr lang="en-GB" sz="1800" dirty="0">
                <a:solidFill>
                  <a:prstClr val="black"/>
                </a:solidFill>
                <a:latin typeface="Calibri"/>
              </a:rPr>
              <a:t>Dielectric welding</a:t>
            </a:r>
          </a:p>
          <a:p>
            <a:pPr eaLnBrk="1" fontAlgn="auto" hangingPunct="1">
              <a:spcBef>
                <a:spcPts val="0"/>
              </a:spcBef>
              <a:spcAft>
                <a:spcPts val="0"/>
              </a:spcAft>
            </a:pPr>
            <a:r>
              <a:rPr lang="en-GB" sz="1800" dirty="0">
                <a:solidFill>
                  <a:prstClr val="black"/>
                </a:solidFill>
                <a:latin typeface="Calibri"/>
              </a:rPr>
              <a:t>Semiconductor processing</a:t>
            </a:r>
          </a:p>
          <a:p>
            <a:pPr eaLnBrk="1" fontAlgn="auto" hangingPunct="1">
              <a:spcBef>
                <a:spcPts val="0"/>
              </a:spcBef>
              <a:spcAft>
                <a:spcPts val="0"/>
              </a:spcAft>
            </a:pPr>
            <a:r>
              <a:rPr lang="en-GB" sz="1800" dirty="0">
                <a:solidFill>
                  <a:prstClr val="black"/>
                </a:solidFill>
                <a:latin typeface="Calibri"/>
              </a:rPr>
              <a:t>Telecommunications</a:t>
            </a:r>
          </a:p>
          <a:p>
            <a:pPr eaLnBrk="1" fontAlgn="auto" hangingPunct="1">
              <a:spcBef>
                <a:spcPts val="0"/>
              </a:spcBef>
              <a:spcAft>
                <a:spcPts val="0"/>
              </a:spcAft>
            </a:pPr>
            <a:endParaRPr lang="en-GB" sz="1800" dirty="0">
              <a:solidFill>
                <a:prstClr val="black"/>
              </a:solidFill>
              <a:latin typeface="Calibri"/>
            </a:endParaRPr>
          </a:p>
        </p:txBody>
      </p:sp>
      <p:sp>
        <p:nvSpPr>
          <p:cNvPr id="35" name="TextBox 34"/>
          <p:cNvSpPr txBox="1"/>
          <p:nvPr/>
        </p:nvSpPr>
        <p:spPr>
          <a:xfrm>
            <a:off x="6110514" y="4383315"/>
            <a:ext cx="2641600" cy="646331"/>
          </a:xfrm>
          <a:prstGeom prst="rect">
            <a:avLst/>
          </a:prstGeom>
          <a:noFill/>
        </p:spPr>
        <p:txBody>
          <a:bodyPr wrap="square" rtlCol="0">
            <a:spAutoFit/>
          </a:bodyPr>
          <a:lstStyle/>
          <a:p>
            <a:pPr eaLnBrk="1" fontAlgn="auto" hangingPunct="1">
              <a:spcBef>
                <a:spcPts val="0"/>
              </a:spcBef>
              <a:spcAft>
                <a:spcPts val="0"/>
              </a:spcAft>
            </a:pPr>
            <a:r>
              <a:rPr lang="en-GB" sz="1800" dirty="0">
                <a:solidFill>
                  <a:prstClr val="black"/>
                </a:solidFill>
                <a:latin typeface="Calibri"/>
              </a:rPr>
              <a:t>Radar</a:t>
            </a:r>
          </a:p>
          <a:p>
            <a:pPr eaLnBrk="1" fontAlgn="auto" hangingPunct="1">
              <a:spcBef>
                <a:spcPts val="0"/>
              </a:spcBef>
              <a:spcAft>
                <a:spcPts val="0"/>
              </a:spcAft>
            </a:pPr>
            <a:r>
              <a:rPr lang="en-GB" sz="1800" dirty="0">
                <a:solidFill>
                  <a:prstClr val="black"/>
                </a:solidFill>
                <a:latin typeface="Calibri"/>
              </a:rPr>
              <a:t>Microwave heating/drying</a:t>
            </a:r>
          </a:p>
        </p:txBody>
      </p:sp>
    </p:spTree>
    <p:extLst>
      <p:ext uri="{BB962C8B-B14F-4D97-AF65-F5344CB8AC3E}">
        <p14:creationId xmlns:p14="http://schemas.microsoft.com/office/powerpoint/2010/main" val="11249380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4339" name="Picture 2051"/>
          <p:cNvPicPr>
            <a:picLocks noChangeArrowheads="1"/>
          </p:cNvPicPr>
          <p:nvPr/>
        </p:nvPicPr>
        <p:blipFill>
          <a:blip r:embed="rId4" cstate="print">
            <a:clrChange>
              <a:clrFrom>
                <a:srgbClr val="BDBDBD"/>
              </a:clrFrom>
              <a:clrTo>
                <a:srgbClr val="BDBDBD">
                  <a:alpha val="0"/>
                </a:srgbClr>
              </a:clrTo>
            </a:clrChange>
            <a:extLst>
              <a:ext uri="{28A0092B-C50C-407E-A947-70E740481C1C}">
                <a14:useLocalDpi xmlns:a14="http://schemas.microsoft.com/office/drawing/2010/main" val="0"/>
              </a:ext>
            </a:extLst>
          </a:blip>
          <a:srcRect/>
          <a:stretch>
            <a:fillRect/>
          </a:stretch>
        </p:blipFill>
        <p:spPr bwMode="auto">
          <a:xfrm>
            <a:off x="642937" y="1338490"/>
            <a:ext cx="7335837" cy="369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5" name="Text Box 4"/>
          <p:cNvSpPr txBox="1">
            <a:spLocks noChangeArrowheads="1"/>
          </p:cNvSpPr>
          <p:nvPr/>
        </p:nvSpPr>
        <p:spPr bwMode="auto">
          <a:xfrm>
            <a:off x="479425" y="261938"/>
            <a:ext cx="7662863" cy="646331"/>
          </a:xfrm>
          <a:prstGeom prst="rect">
            <a:avLst/>
          </a:prstGeom>
          <a:noFill/>
          <a:ln w="12700">
            <a:noFill/>
            <a:miter lim="800000"/>
            <a:headEnd/>
            <a:tailEnd/>
          </a:ln>
          <a:effectLst/>
        </p:spPr>
        <p:txBody>
          <a:bodyPr>
            <a:spAutoFit/>
          </a:bodyPr>
          <a:lstStyle/>
          <a:p>
            <a:pPr eaLnBrk="1" fontAlgn="auto" hangingPunct="1">
              <a:spcBef>
                <a:spcPct val="50000"/>
              </a:spcBef>
              <a:spcAft>
                <a:spcPts val="0"/>
              </a:spcAft>
              <a:defRPr/>
            </a:pPr>
            <a:r>
              <a:rPr lang="en-GB" sz="3600" dirty="0" smtClean="0">
                <a:solidFill>
                  <a:prstClr val="black"/>
                </a:solidFill>
                <a:latin typeface="Calibri"/>
              </a:rPr>
              <a:t>The electromagnetic spectrum</a:t>
            </a:r>
            <a:endParaRPr lang="en-US" sz="3600" dirty="0">
              <a:solidFill>
                <a:prstClr val="black"/>
              </a:solidFill>
              <a:latin typeface="Calibri"/>
            </a:endParaRPr>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Box 72"/>
          <p:cNvSpPr txBox="1">
            <a:spLocks noChangeArrowheads="1"/>
          </p:cNvSpPr>
          <p:nvPr/>
        </p:nvSpPr>
        <p:spPr bwMode="auto">
          <a:xfrm>
            <a:off x="2878138" y="5929313"/>
            <a:ext cx="16954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rgbClr val="000000"/>
                </a:solidFill>
                <a:latin typeface="Arial" panose="020B0604020202020204" pitchFamily="34" charset="0"/>
              </a:defRPr>
            </a:lvl1pPr>
            <a:lvl2pPr marL="742950" indent="-285750">
              <a:defRPr sz="4000">
                <a:solidFill>
                  <a:srgbClr val="000000"/>
                </a:solidFill>
                <a:latin typeface="Arial" panose="020B0604020202020204" pitchFamily="34" charset="0"/>
              </a:defRPr>
            </a:lvl2pPr>
            <a:lvl3pPr marL="1143000" indent="-228600">
              <a:defRPr sz="4000">
                <a:solidFill>
                  <a:srgbClr val="000000"/>
                </a:solidFill>
                <a:latin typeface="Arial" panose="020B0604020202020204" pitchFamily="34" charset="0"/>
              </a:defRPr>
            </a:lvl3pPr>
            <a:lvl4pPr marL="1600200" indent="-228600">
              <a:defRPr sz="4000">
                <a:solidFill>
                  <a:srgbClr val="000000"/>
                </a:solidFill>
                <a:latin typeface="Arial" panose="020B0604020202020204" pitchFamily="34" charset="0"/>
              </a:defRPr>
            </a:lvl4pPr>
            <a:lvl5pPr marL="2057400" indent="-228600">
              <a:defRPr sz="4000">
                <a:solidFill>
                  <a:srgbClr val="000000"/>
                </a:solidFill>
                <a:latin typeface="Arial" panose="020B0604020202020204" pitchFamily="34" charset="0"/>
              </a:defRPr>
            </a:lvl5pPr>
            <a:lvl6pPr marL="2514600" indent="-228600" eaLnBrk="0" fontAlgn="base" hangingPunct="0">
              <a:spcBef>
                <a:spcPct val="0"/>
              </a:spcBef>
              <a:spcAft>
                <a:spcPct val="0"/>
              </a:spcAft>
              <a:defRPr sz="4000">
                <a:solidFill>
                  <a:srgbClr val="000000"/>
                </a:solidFill>
                <a:latin typeface="Arial" panose="020B0604020202020204" pitchFamily="34" charset="0"/>
              </a:defRPr>
            </a:lvl6pPr>
            <a:lvl7pPr marL="2971800" indent="-228600" eaLnBrk="0" fontAlgn="base" hangingPunct="0">
              <a:spcBef>
                <a:spcPct val="0"/>
              </a:spcBef>
              <a:spcAft>
                <a:spcPct val="0"/>
              </a:spcAft>
              <a:defRPr sz="4000">
                <a:solidFill>
                  <a:srgbClr val="000000"/>
                </a:solidFill>
                <a:latin typeface="Arial" panose="020B0604020202020204" pitchFamily="34" charset="0"/>
              </a:defRPr>
            </a:lvl7pPr>
            <a:lvl8pPr marL="3429000" indent="-228600" eaLnBrk="0" fontAlgn="base" hangingPunct="0">
              <a:spcBef>
                <a:spcPct val="0"/>
              </a:spcBef>
              <a:spcAft>
                <a:spcPct val="0"/>
              </a:spcAft>
              <a:defRPr sz="4000">
                <a:solidFill>
                  <a:srgbClr val="000000"/>
                </a:solidFill>
                <a:latin typeface="Arial" panose="020B0604020202020204" pitchFamily="34" charset="0"/>
              </a:defRPr>
            </a:lvl8pPr>
            <a:lvl9pPr marL="3886200" indent="-228600" eaLnBrk="0" fontAlgn="base" hangingPunct="0">
              <a:spcBef>
                <a:spcPct val="0"/>
              </a:spcBef>
              <a:spcAft>
                <a:spcPct val="0"/>
              </a:spcAft>
              <a:defRPr sz="4000">
                <a:solidFill>
                  <a:srgbClr val="000000"/>
                </a:solidFill>
                <a:latin typeface="Arial" panose="020B0604020202020204" pitchFamily="34" charset="0"/>
              </a:defRPr>
            </a:lvl9pPr>
          </a:lstStyle>
          <a:p>
            <a:r>
              <a:rPr lang="en-GB" altLang="en-US" sz="800"/>
              <a:t>All values are approximate</a:t>
            </a:r>
          </a:p>
        </p:txBody>
      </p:sp>
      <p:pic>
        <p:nvPicPr>
          <p:cNvPr id="17412" name="Picture 28" descr="C:\Users\hugo.bibby\AppData\Local\Microsoft\Windows\Temporary Internet Files\Content.IE5\M1NW7PG3\MC900435238[1].png"/>
          <p:cNvPicPr>
            <a:picLocks noChangeAspect="1" noChangeArrowheads="1"/>
          </p:cNvPicPr>
          <p:nvPr/>
        </p:nvPicPr>
        <p:blipFill>
          <a:blip r:embed="rId3" cstate="print">
            <a:extLst>
              <a:ext uri="{28A0092B-C50C-407E-A947-70E740481C1C}">
                <a14:useLocalDpi xmlns:a14="http://schemas.microsoft.com/office/drawing/2010/main" val="0"/>
              </a:ext>
            </a:extLst>
          </a:blip>
          <a:srcRect l="43292"/>
          <a:stretch>
            <a:fillRect/>
          </a:stretch>
        </p:blipFill>
        <p:spPr bwMode="auto">
          <a:xfrm>
            <a:off x="531813" y="1295400"/>
            <a:ext cx="1989137" cy="495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TextBox 29"/>
          <p:cNvSpPr txBox="1">
            <a:spLocks noChangeArrowheads="1"/>
          </p:cNvSpPr>
          <p:nvPr/>
        </p:nvSpPr>
        <p:spPr bwMode="auto">
          <a:xfrm>
            <a:off x="2889250" y="1608138"/>
            <a:ext cx="5427663" cy="1569660"/>
          </a:xfrm>
          <a:prstGeom prst="rect">
            <a:avLst/>
          </a:prstGeom>
          <a:solidFill>
            <a:srgbClr val="FF5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rgbClr val="000000"/>
                </a:solidFill>
                <a:latin typeface="Arial" panose="020B0604020202020204" pitchFamily="34" charset="0"/>
              </a:defRPr>
            </a:lvl1pPr>
            <a:lvl2pPr marL="742950" indent="-285750">
              <a:defRPr sz="4000">
                <a:solidFill>
                  <a:srgbClr val="000000"/>
                </a:solidFill>
                <a:latin typeface="Arial" panose="020B0604020202020204" pitchFamily="34" charset="0"/>
              </a:defRPr>
            </a:lvl2pPr>
            <a:lvl3pPr marL="1143000" indent="-228600">
              <a:defRPr sz="4000">
                <a:solidFill>
                  <a:srgbClr val="000000"/>
                </a:solidFill>
                <a:latin typeface="Arial" panose="020B0604020202020204" pitchFamily="34" charset="0"/>
              </a:defRPr>
            </a:lvl3pPr>
            <a:lvl4pPr marL="1600200" indent="-228600">
              <a:defRPr sz="4000">
                <a:solidFill>
                  <a:srgbClr val="000000"/>
                </a:solidFill>
                <a:latin typeface="Arial" panose="020B0604020202020204" pitchFamily="34" charset="0"/>
              </a:defRPr>
            </a:lvl4pPr>
            <a:lvl5pPr marL="2057400" indent="-228600">
              <a:defRPr sz="4000">
                <a:solidFill>
                  <a:srgbClr val="000000"/>
                </a:solidFill>
                <a:latin typeface="Arial" panose="020B0604020202020204" pitchFamily="34" charset="0"/>
              </a:defRPr>
            </a:lvl5pPr>
            <a:lvl6pPr marL="2514600" indent="-228600" eaLnBrk="0" fontAlgn="base" hangingPunct="0">
              <a:spcBef>
                <a:spcPct val="0"/>
              </a:spcBef>
              <a:spcAft>
                <a:spcPct val="0"/>
              </a:spcAft>
              <a:defRPr sz="4000">
                <a:solidFill>
                  <a:srgbClr val="000000"/>
                </a:solidFill>
                <a:latin typeface="Arial" panose="020B0604020202020204" pitchFamily="34" charset="0"/>
              </a:defRPr>
            </a:lvl6pPr>
            <a:lvl7pPr marL="2971800" indent="-228600" eaLnBrk="0" fontAlgn="base" hangingPunct="0">
              <a:spcBef>
                <a:spcPct val="0"/>
              </a:spcBef>
              <a:spcAft>
                <a:spcPct val="0"/>
              </a:spcAft>
              <a:defRPr sz="4000">
                <a:solidFill>
                  <a:srgbClr val="000000"/>
                </a:solidFill>
                <a:latin typeface="Arial" panose="020B0604020202020204" pitchFamily="34" charset="0"/>
              </a:defRPr>
            </a:lvl7pPr>
            <a:lvl8pPr marL="3429000" indent="-228600" eaLnBrk="0" fontAlgn="base" hangingPunct="0">
              <a:spcBef>
                <a:spcPct val="0"/>
              </a:spcBef>
              <a:spcAft>
                <a:spcPct val="0"/>
              </a:spcAft>
              <a:defRPr sz="4000">
                <a:solidFill>
                  <a:srgbClr val="000000"/>
                </a:solidFill>
                <a:latin typeface="Arial" panose="020B0604020202020204" pitchFamily="34" charset="0"/>
              </a:defRPr>
            </a:lvl8pPr>
            <a:lvl9pPr marL="3886200" indent="-228600" eaLnBrk="0" fontAlgn="base" hangingPunct="0">
              <a:spcBef>
                <a:spcPct val="0"/>
              </a:spcBef>
              <a:spcAft>
                <a:spcPct val="0"/>
              </a:spcAft>
              <a:defRPr sz="4000">
                <a:solidFill>
                  <a:srgbClr val="000000"/>
                </a:solidFill>
                <a:latin typeface="Arial" panose="020B0604020202020204" pitchFamily="34" charset="0"/>
              </a:defRPr>
            </a:lvl9pPr>
          </a:lstStyle>
          <a:p>
            <a:r>
              <a:rPr lang="en-GB" altLang="en-US" sz="1600" dirty="0"/>
              <a:t>Induction </a:t>
            </a:r>
            <a:r>
              <a:rPr lang="en-GB" altLang="en-US" sz="1600" dirty="0" smtClean="0"/>
              <a:t>heating		(1200kW)</a:t>
            </a:r>
            <a:endParaRPr lang="en-GB" altLang="en-US" sz="1600" dirty="0"/>
          </a:p>
          <a:p>
            <a:r>
              <a:rPr lang="en-GB" altLang="en-US" sz="1600" dirty="0" smtClean="0"/>
              <a:t>TV transmitter</a:t>
            </a:r>
            <a:r>
              <a:rPr lang="en-GB" altLang="en-US" sz="1600" dirty="0"/>
              <a:t>		(50 - 500kW)</a:t>
            </a:r>
          </a:p>
          <a:p>
            <a:r>
              <a:rPr lang="en-GB" altLang="en-US" sz="1600" dirty="0"/>
              <a:t>FM </a:t>
            </a:r>
            <a:r>
              <a:rPr lang="en-GB" altLang="en-US" sz="1600" dirty="0" smtClean="0"/>
              <a:t>national broadcast radio</a:t>
            </a:r>
            <a:r>
              <a:rPr lang="en-GB" altLang="en-US" sz="1600" dirty="0"/>
              <a:t>	(250kW)</a:t>
            </a:r>
          </a:p>
          <a:p>
            <a:r>
              <a:rPr lang="en-GB" altLang="en-US" sz="1600" dirty="0" smtClean="0"/>
              <a:t>Industrial dielectric heater  </a:t>
            </a:r>
            <a:r>
              <a:rPr lang="en-GB" altLang="en-US" sz="1600" dirty="0"/>
              <a:t>	</a:t>
            </a:r>
            <a:r>
              <a:rPr lang="en-GB" altLang="en-US" sz="1600" dirty="0" smtClean="0"/>
              <a:t>(20kW)</a:t>
            </a:r>
          </a:p>
          <a:p>
            <a:r>
              <a:rPr lang="en-GB" altLang="en-US" sz="1600" dirty="0"/>
              <a:t>DAB    			(0.1 - 10kW</a:t>
            </a:r>
            <a:r>
              <a:rPr lang="en-GB" altLang="en-US" sz="1600" dirty="0" smtClean="0"/>
              <a:t>)</a:t>
            </a:r>
            <a:endParaRPr lang="en-GB" altLang="en-US" sz="1600" dirty="0"/>
          </a:p>
          <a:p>
            <a:r>
              <a:rPr lang="en-GB" altLang="en-US" sz="1600" dirty="0" smtClean="0"/>
              <a:t>Domestic </a:t>
            </a:r>
            <a:r>
              <a:rPr lang="en-GB" altLang="en-US" sz="1600" dirty="0"/>
              <a:t>microwave oven  	(800W)</a:t>
            </a:r>
          </a:p>
        </p:txBody>
      </p:sp>
      <p:sp>
        <p:nvSpPr>
          <p:cNvPr id="17414" name="TextBox 34"/>
          <p:cNvSpPr txBox="1">
            <a:spLocks noChangeArrowheads="1"/>
          </p:cNvSpPr>
          <p:nvPr/>
        </p:nvSpPr>
        <p:spPr bwMode="auto">
          <a:xfrm>
            <a:off x="2881313" y="3255963"/>
            <a:ext cx="5427662" cy="831850"/>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rgbClr val="000000"/>
                </a:solidFill>
                <a:latin typeface="Arial" panose="020B0604020202020204" pitchFamily="34" charset="0"/>
              </a:defRPr>
            </a:lvl1pPr>
            <a:lvl2pPr marL="742950" indent="-285750">
              <a:defRPr sz="4000">
                <a:solidFill>
                  <a:srgbClr val="000000"/>
                </a:solidFill>
                <a:latin typeface="Arial" panose="020B0604020202020204" pitchFamily="34" charset="0"/>
              </a:defRPr>
            </a:lvl2pPr>
            <a:lvl3pPr marL="1143000" indent="-228600">
              <a:defRPr sz="4000">
                <a:solidFill>
                  <a:srgbClr val="000000"/>
                </a:solidFill>
                <a:latin typeface="Arial" panose="020B0604020202020204" pitchFamily="34" charset="0"/>
              </a:defRPr>
            </a:lvl3pPr>
            <a:lvl4pPr marL="1600200" indent="-228600">
              <a:defRPr sz="4000">
                <a:solidFill>
                  <a:srgbClr val="000000"/>
                </a:solidFill>
                <a:latin typeface="Arial" panose="020B0604020202020204" pitchFamily="34" charset="0"/>
              </a:defRPr>
            </a:lvl4pPr>
            <a:lvl5pPr marL="2057400" indent="-228600">
              <a:defRPr sz="4000">
                <a:solidFill>
                  <a:srgbClr val="000000"/>
                </a:solidFill>
                <a:latin typeface="Arial" panose="020B0604020202020204" pitchFamily="34" charset="0"/>
              </a:defRPr>
            </a:lvl5pPr>
            <a:lvl6pPr marL="2514600" indent="-228600" eaLnBrk="0" fontAlgn="base" hangingPunct="0">
              <a:spcBef>
                <a:spcPct val="0"/>
              </a:spcBef>
              <a:spcAft>
                <a:spcPct val="0"/>
              </a:spcAft>
              <a:defRPr sz="4000">
                <a:solidFill>
                  <a:srgbClr val="000000"/>
                </a:solidFill>
                <a:latin typeface="Arial" panose="020B0604020202020204" pitchFamily="34" charset="0"/>
              </a:defRPr>
            </a:lvl6pPr>
            <a:lvl7pPr marL="2971800" indent="-228600" eaLnBrk="0" fontAlgn="base" hangingPunct="0">
              <a:spcBef>
                <a:spcPct val="0"/>
              </a:spcBef>
              <a:spcAft>
                <a:spcPct val="0"/>
              </a:spcAft>
              <a:defRPr sz="4000">
                <a:solidFill>
                  <a:srgbClr val="000000"/>
                </a:solidFill>
                <a:latin typeface="Arial" panose="020B0604020202020204" pitchFamily="34" charset="0"/>
              </a:defRPr>
            </a:lvl7pPr>
            <a:lvl8pPr marL="3429000" indent="-228600" eaLnBrk="0" fontAlgn="base" hangingPunct="0">
              <a:spcBef>
                <a:spcPct val="0"/>
              </a:spcBef>
              <a:spcAft>
                <a:spcPct val="0"/>
              </a:spcAft>
              <a:defRPr sz="4000">
                <a:solidFill>
                  <a:srgbClr val="000000"/>
                </a:solidFill>
                <a:latin typeface="Arial" panose="020B0604020202020204" pitchFamily="34" charset="0"/>
              </a:defRPr>
            </a:lvl8pPr>
            <a:lvl9pPr marL="3886200" indent="-228600" eaLnBrk="0" fontAlgn="base" hangingPunct="0">
              <a:spcBef>
                <a:spcPct val="0"/>
              </a:spcBef>
              <a:spcAft>
                <a:spcPct val="0"/>
              </a:spcAft>
              <a:defRPr sz="4000">
                <a:solidFill>
                  <a:srgbClr val="000000"/>
                </a:solidFill>
                <a:latin typeface="Arial" panose="020B0604020202020204" pitchFamily="34" charset="0"/>
              </a:defRPr>
            </a:lvl9pPr>
          </a:lstStyle>
          <a:p>
            <a:r>
              <a:rPr lang="en-GB" altLang="en-US" sz="1600" dirty="0" err="1"/>
              <a:t>Macrocell</a:t>
            </a:r>
            <a:r>
              <a:rPr lang="en-GB" altLang="en-US" sz="1600" dirty="0"/>
              <a:t> Base Station 	(25 - 70W)</a:t>
            </a:r>
          </a:p>
          <a:p>
            <a:r>
              <a:rPr lang="en-GB" altLang="en-US" sz="1600" dirty="0"/>
              <a:t>Mobile </a:t>
            </a:r>
            <a:r>
              <a:rPr lang="en-GB" altLang="en-US" sz="1600" dirty="0" smtClean="0"/>
              <a:t>radio </a:t>
            </a:r>
            <a:r>
              <a:rPr lang="en-GB" altLang="en-US" sz="1600" dirty="0"/>
              <a:t>		(5 - 50W)</a:t>
            </a:r>
          </a:p>
          <a:p>
            <a:r>
              <a:rPr lang="en-GB" altLang="en-US" sz="1600" dirty="0"/>
              <a:t>CB </a:t>
            </a:r>
            <a:r>
              <a:rPr lang="en-GB" altLang="en-US" sz="1600" dirty="0" smtClean="0"/>
              <a:t>radio </a:t>
            </a:r>
            <a:r>
              <a:rPr lang="en-GB" altLang="en-US" sz="1600" dirty="0"/>
              <a:t>		</a:t>
            </a:r>
            <a:r>
              <a:rPr lang="en-GB" altLang="en-US" sz="1600" dirty="0" smtClean="0"/>
              <a:t>	(</a:t>
            </a:r>
            <a:r>
              <a:rPr lang="en-GB" altLang="en-US" sz="1600" dirty="0"/>
              <a:t>4W)</a:t>
            </a:r>
          </a:p>
        </p:txBody>
      </p:sp>
      <p:sp>
        <p:nvSpPr>
          <p:cNvPr id="17415" name="TextBox 35"/>
          <p:cNvSpPr txBox="1">
            <a:spLocks noChangeArrowheads="1"/>
          </p:cNvSpPr>
          <p:nvPr/>
        </p:nvSpPr>
        <p:spPr bwMode="auto">
          <a:xfrm>
            <a:off x="2881313" y="4170363"/>
            <a:ext cx="5427662" cy="1570037"/>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rgbClr val="000000"/>
                </a:solidFill>
                <a:latin typeface="Arial" panose="020B0604020202020204" pitchFamily="34" charset="0"/>
              </a:defRPr>
            </a:lvl1pPr>
            <a:lvl2pPr marL="742950" indent="-285750">
              <a:defRPr sz="4000">
                <a:solidFill>
                  <a:srgbClr val="000000"/>
                </a:solidFill>
                <a:latin typeface="Arial" panose="020B0604020202020204" pitchFamily="34" charset="0"/>
              </a:defRPr>
            </a:lvl2pPr>
            <a:lvl3pPr marL="1143000" indent="-228600">
              <a:defRPr sz="4000">
                <a:solidFill>
                  <a:srgbClr val="000000"/>
                </a:solidFill>
                <a:latin typeface="Arial" panose="020B0604020202020204" pitchFamily="34" charset="0"/>
              </a:defRPr>
            </a:lvl3pPr>
            <a:lvl4pPr marL="1600200" indent="-228600">
              <a:defRPr sz="4000">
                <a:solidFill>
                  <a:srgbClr val="000000"/>
                </a:solidFill>
                <a:latin typeface="Arial" panose="020B0604020202020204" pitchFamily="34" charset="0"/>
              </a:defRPr>
            </a:lvl4pPr>
            <a:lvl5pPr marL="2057400" indent="-228600">
              <a:defRPr sz="4000">
                <a:solidFill>
                  <a:srgbClr val="000000"/>
                </a:solidFill>
                <a:latin typeface="Arial" panose="020B0604020202020204" pitchFamily="34" charset="0"/>
              </a:defRPr>
            </a:lvl5pPr>
            <a:lvl6pPr marL="2514600" indent="-228600" eaLnBrk="0" fontAlgn="base" hangingPunct="0">
              <a:spcBef>
                <a:spcPct val="0"/>
              </a:spcBef>
              <a:spcAft>
                <a:spcPct val="0"/>
              </a:spcAft>
              <a:defRPr sz="4000">
                <a:solidFill>
                  <a:srgbClr val="000000"/>
                </a:solidFill>
                <a:latin typeface="Arial" panose="020B0604020202020204" pitchFamily="34" charset="0"/>
              </a:defRPr>
            </a:lvl6pPr>
            <a:lvl7pPr marL="2971800" indent="-228600" eaLnBrk="0" fontAlgn="base" hangingPunct="0">
              <a:spcBef>
                <a:spcPct val="0"/>
              </a:spcBef>
              <a:spcAft>
                <a:spcPct val="0"/>
              </a:spcAft>
              <a:defRPr sz="4000">
                <a:solidFill>
                  <a:srgbClr val="000000"/>
                </a:solidFill>
                <a:latin typeface="Arial" panose="020B0604020202020204" pitchFamily="34" charset="0"/>
              </a:defRPr>
            </a:lvl7pPr>
            <a:lvl8pPr marL="3429000" indent="-228600" eaLnBrk="0" fontAlgn="base" hangingPunct="0">
              <a:spcBef>
                <a:spcPct val="0"/>
              </a:spcBef>
              <a:spcAft>
                <a:spcPct val="0"/>
              </a:spcAft>
              <a:defRPr sz="4000">
                <a:solidFill>
                  <a:srgbClr val="000000"/>
                </a:solidFill>
                <a:latin typeface="Arial" panose="020B0604020202020204" pitchFamily="34" charset="0"/>
              </a:defRPr>
            </a:lvl8pPr>
            <a:lvl9pPr marL="3886200" indent="-228600" eaLnBrk="0" fontAlgn="base" hangingPunct="0">
              <a:spcBef>
                <a:spcPct val="0"/>
              </a:spcBef>
              <a:spcAft>
                <a:spcPct val="0"/>
              </a:spcAft>
              <a:defRPr sz="4000">
                <a:solidFill>
                  <a:srgbClr val="000000"/>
                </a:solidFill>
                <a:latin typeface="Arial" panose="020B0604020202020204" pitchFamily="34" charset="0"/>
              </a:defRPr>
            </a:lvl9pPr>
          </a:lstStyle>
          <a:p>
            <a:r>
              <a:rPr lang="en-GB" altLang="en-US" sz="1600" dirty="0"/>
              <a:t>Smart meter 		(1W)</a:t>
            </a:r>
          </a:p>
          <a:p>
            <a:r>
              <a:rPr lang="en-GB" altLang="en-US" sz="1600" dirty="0"/>
              <a:t>Telecoms microwave link	(0.1 - 1W)</a:t>
            </a:r>
          </a:p>
          <a:p>
            <a:r>
              <a:rPr lang="en-GB" altLang="en-US" sz="1600" dirty="0"/>
              <a:t>GSM </a:t>
            </a:r>
            <a:r>
              <a:rPr lang="en-GB" altLang="en-US" sz="1600" dirty="0" smtClean="0"/>
              <a:t>mobile phone</a:t>
            </a:r>
            <a:r>
              <a:rPr lang="en-GB" altLang="en-US" sz="1600" dirty="0"/>
              <a:t>		(0.002 – 0.25W)</a:t>
            </a:r>
          </a:p>
          <a:p>
            <a:r>
              <a:rPr lang="en-GB" altLang="en-US" sz="1600" dirty="0"/>
              <a:t>Wi-Fi 			(0.1W)</a:t>
            </a:r>
          </a:p>
          <a:p>
            <a:r>
              <a:rPr lang="en-GB" altLang="en-US" sz="1600" dirty="0"/>
              <a:t>DECT </a:t>
            </a:r>
            <a:r>
              <a:rPr lang="en-GB" altLang="en-US" sz="1600" dirty="0" smtClean="0"/>
              <a:t>handset </a:t>
            </a:r>
            <a:r>
              <a:rPr lang="en-GB" altLang="en-US" sz="1600" dirty="0"/>
              <a:t>		(0.01W)</a:t>
            </a:r>
          </a:p>
          <a:p>
            <a:r>
              <a:rPr lang="en-GB" altLang="en-US" sz="1600" dirty="0"/>
              <a:t>Bluetooth 		(0.0025W)</a:t>
            </a:r>
          </a:p>
        </p:txBody>
      </p:sp>
      <p:sp>
        <p:nvSpPr>
          <p:cNvPr id="8" name="Text Box 4"/>
          <p:cNvSpPr txBox="1">
            <a:spLocks noChangeArrowheads="1"/>
          </p:cNvSpPr>
          <p:nvPr/>
        </p:nvSpPr>
        <p:spPr bwMode="auto">
          <a:xfrm>
            <a:off x="479425" y="261938"/>
            <a:ext cx="7662863" cy="646331"/>
          </a:xfrm>
          <a:prstGeom prst="rect">
            <a:avLst/>
          </a:prstGeom>
          <a:noFill/>
          <a:ln w="12700">
            <a:noFill/>
            <a:miter lim="800000"/>
            <a:headEnd/>
            <a:tailEnd/>
          </a:ln>
          <a:effectLst/>
        </p:spPr>
        <p:txBody>
          <a:bodyPr>
            <a:spAutoFit/>
          </a:bodyPr>
          <a:lstStyle/>
          <a:p>
            <a:pPr eaLnBrk="1" fontAlgn="auto" hangingPunct="1">
              <a:spcBef>
                <a:spcPct val="50000"/>
              </a:spcBef>
              <a:spcAft>
                <a:spcPts val="0"/>
              </a:spcAft>
              <a:defRPr/>
            </a:pPr>
            <a:r>
              <a:rPr lang="en-GB" sz="3600" dirty="0" smtClean="0">
                <a:solidFill>
                  <a:prstClr val="black"/>
                </a:solidFill>
                <a:latin typeface="Calibri"/>
              </a:rPr>
              <a:t>Power levels</a:t>
            </a:r>
            <a:endParaRPr lang="en-US" sz="3600" dirty="0">
              <a:solidFill>
                <a:prstClr val="black"/>
              </a:solidFill>
              <a:latin typeface="Calibri"/>
            </a:endParaRPr>
          </a:p>
        </p:txBody>
      </p:sp>
    </p:spTree>
    <p:extLst>
      <p:ext uri="{BB962C8B-B14F-4D97-AF65-F5344CB8AC3E}">
        <p14:creationId xmlns:p14="http://schemas.microsoft.com/office/powerpoint/2010/main" val="400884658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iamonds">
  <a:themeElements>
    <a:clrScheme name="">
      <a:dk1>
        <a:srgbClr val="919191"/>
      </a:dk1>
      <a:lt1>
        <a:srgbClr val="FFFFFF"/>
      </a:lt1>
      <a:dk2>
        <a:srgbClr val="CECECE"/>
      </a:dk2>
      <a:lt2>
        <a:srgbClr val="FAFD00"/>
      </a:lt2>
      <a:accent1>
        <a:srgbClr val="CECECE"/>
      </a:accent1>
      <a:accent2>
        <a:srgbClr val="D073CE"/>
      </a:accent2>
      <a:accent3>
        <a:srgbClr val="E3E3E3"/>
      </a:accent3>
      <a:accent4>
        <a:srgbClr val="DADADA"/>
      </a:accent4>
      <a:accent5>
        <a:srgbClr val="E3E3E3"/>
      </a:accent5>
      <a:accent6>
        <a:srgbClr val="BC68BA"/>
      </a:accent6>
      <a:hlink>
        <a:srgbClr val="D4A45A"/>
      </a:hlink>
      <a:folHlink>
        <a:srgbClr val="00B7A5"/>
      </a:folHlink>
    </a:clrScheme>
    <a:fontScheme name="diamonds.ppt">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pattFill prst="wdUpDiag">
          <a:fgClr>
            <a:srgbClr val="FF0000"/>
          </a:fgClr>
          <a:bgClr>
            <a:schemeClr val="tx1"/>
          </a:bgClr>
        </a:pattFill>
        <a:ln w="12700">
          <a:solidFill>
            <a:schemeClr val="tx1"/>
          </a:solidFill>
          <a:miter lim="800000"/>
          <a:headEnd/>
          <a:tailEnd/>
        </a:ln>
      </a:spPr>
      <a:bodyPr wrap="none" anchor="ctr"/>
      <a:lstStyle>
        <a:defPPr>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4000" b="0" i="0" u="none" strike="noStrike" cap="none" normalizeH="0" baseline="0" smtClean="0">
            <a:ln>
              <a:noFill/>
            </a:ln>
            <a:solidFill>
              <a:srgbClr val="000000"/>
            </a:solidFill>
            <a:effectLst/>
            <a:latin typeface="Arial" charset="0"/>
          </a:defRPr>
        </a:defPPr>
      </a:lstStyle>
    </a:lnDef>
  </a:objectDefaults>
  <a:extraClrSchemeLst>
    <a:extraClrScheme>
      <a:clrScheme name="diamonds.pp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amonds.pp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amonds.pp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amonds.pp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amonds.pp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amonds.pp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amonds.pp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919191"/>
    </a:dk1>
    <a:lt1>
      <a:srgbClr val="FFFFFF"/>
    </a:lt1>
    <a:dk2>
      <a:srgbClr val="438E00"/>
    </a:dk2>
    <a:lt2>
      <a:srgbClr val="FAFD00"/>
    </a:lt2>
    <a:accent1>
      <a:srgbClr val="CECECE"/>
    </a:accent1>
    <a:accent2>
      <a:srgbClr val="D073CE"/>
    </a:accent2>
    <a:accent3>
      <a:srgbClr val="B0C6AA"/>
    </a:accent3>
    <a:accent4>
      <a:srgbClr val="DADADA"/>
    </a:accent4>
    <a:accent5>
      <a:srgbClr val="E3E3E3"/>
    </a:accent5>
    <a:accent6>
      <a:srgbClr val="BC68BA"/>
    </a:accent6>
    <a:hlink>
      <a:srgbClr val="D4A45A"/>
    </a:hlink>
    <a:folHlink>
      <a:srgbClr val="00B7A5"/>
    </a:folHlink>
  </a:clrScheme>
</a:themeOverride>
</file>

<file path=docProps/app.xml><?xml version="1.0" encoding="utf-8"?>
<Properties xmlns="http://schemas.openxmlformats.org/officeDocument/2006/extended-properties" xmlns:vt="http://schemas.openxmlformats.org/officeDocument/2006/docPropsVTypes">
  <Template>Proposal</Template>
  <TotalTime>14049</TotalTime>
  <Pages>42</Pages>
  <Words>2494</Words>
  <Application>Microsoft Office PowerPoint</Application>
  <PresentationFormat>On-screen Show (4:3)</PresentationFormat>
  <Paragraphs>247</Paragraphs>
  <Slides>39</Slides>
  <Notes>37</Notes>
  <HiddenSlides>0</HiddenSlides>
  <MMClips>0</MMClips>
  <ScaleCrop>false</ScaleCrop>
  <HeadingPairs>
    <vt:vector size="6" baseType="variant">
      <vt:variant>
        <vt:lpstr>Fonts Used</vt:lpstr>
      </vt:variant>
      <vt:variant>
        <vt:i4>5</vt:i4>
      </vt:variant>
      <vt:variant>
        <vt:lpstr>Theme</vt:lpstr>
      </vt:variant>
      <vt:variant>
        <vt:i4>6</vt:i4>
      </vt:variant>
      <vt:variant>
        <vt:lpstr>Slide Titles</vt:lpstr>
      </vt:variant>
      <vt:variant>
        <vt:i4>39</vt:i4>
      </vt:variant>
    </vt:vector>
  </HeadingPairs>
  <TitlesOfParts>
    <vt:vector size="50" baseType="lpstr">
      <vt:lpstr>Arial</vt:lpstr>
      <vt:lpstr>Book Antiqua</vt:lpstr>
      <vt:lpstr>Calibri</vt:lpstr>
      <vt:lpstr>Monotype Sorts</vt:lpstr>
      <vt:lpstr>Times New Roman</vt:lpstr>
      <vt:lpstr>diamonds</vt:lpstr>
      <vt:lpstr>Office Theme</vt:lpstr>
      <vt:lpstr>1_Office Theme</vt:lpstr>
      <vt:lpstr>2_Office Theme</vt:lpstr>
      <vt:lpstr>3_Office Theme</vt:lpstr>
      <vt:lpstr>7_Office Theme</vt:lpstr>
      <vt:lpstr>EMF Directive 2013/35/EU</vt:lpstr>
      <vt:lpstr>PowerPoint Presentation</vt:lpstr>
      <vt:lpstr>PowerPoint Presentation</vt:lpstr>
      <vt:lpstr>PowerPoint Presentation</vt:lpstr>
      <vt:lpstr>PowerPoint Presentation</vt:lpstr>
      <vt:lpstr>Electromagnetic Energy</vt:lpstr>
      <vt:lpstr>PowerPoint Presentation</vt:lpstr>
      <vt:lpstr>PowerPoint Presentation</vt:lpstr>
      <vt:lpstr>PowerPoint Presentation</vt:lpstr>
      <vt:lpstr>Effects on the body</vt:lpstr>
      <vt:lpstr>PowerPoint Presentation</vt:lpstr>
      <vt:lpstr>PowerPoint Presentation</vt:lpstr>
      <vt:lpstr>PowerPoint Presentation</vt:lpstr>
      <vt:lpstr>Articles of the Directive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Risk assessment</vt:lpstr>
      <vt:lpstr>PowerPoint Presentation</vt:lpstr>
      <vt:lpstr>PowerPoint Presentation</vt:lpstr>
      <vt:lpstr>PowerPoint Presentation</vt:lpstr>
      <vt:lpstr>PowerPoint Presentation</vt:lpstr>
      <vt:lpstr>PowerPoint Presentation</vt:lpstr>
      <vt:lpstr>Exposure Limit Values &amp;  Action Levels</vt:lpstr>
      <vt:lpstr>PowerPoint Presentation</vt:lpstr>
      <vt:lpstr>PowerPoint Presentation</vt:lpstr>
      <vt:lpstr>PowerPoint Presentation</vt:lpstr>
      <vt:lpstr>PowerPoint Presentation</vt:lpstr>
      <vt:lpstr>PowerPoint Presentation</vt:lpstr>
      <vt:lpstr>Case study</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RF Awareness &amp; Personal Monitor Training</dc:title>
  <dc:subject>Same</dc:subject>
  <dc:creator>Hugo Bibby</dc:creator>
  <cp:keywords>Radio Frequency Awareness Training</cp:keywords>
  <cp:lastModifiedBy>Carol Glynn</cp:lastModifiedBy>
  <cp:revision>1033</cp:revision>
  <cp:lastPrinted>1998-10-19T16:08:56Z</cp:lastPrinted>
  <dcterms:created xsi:type="dcterms:W3CDTF">1998-10-20T16:25:36Z</dcterms:created>
  <dcterms:modified xsi:type="dcterms:W3CDTF">2015-10-16T13:42:06Z</dcterms:modified>
</cp:coreProperties>
</file>