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688" r:id="rId2"/>
    <p:sldId id="828" r:id="rId3"/>
    <p:sldId id="829" r:id="rId4"/>
    <p:sldId id="830" r:id="rId5"/>
    <p:sldId id="831" r:id="rId6"/>
    <p:sldId id="832" r:id="rId7"/>
    <p:sldId id="833" r:id="rId8"/>
    <p:sldId id="834" r:id="rId9"/>
    <p:sldId id="835" r:id="rId10"/>
    <p:sldId id="836" r:id="rId11"/>
    <p:sldId id="837" r:id="rId12"/>
    <p:sldId id="838" r:id="rId13"/>
    <p:sldId id="866" r:id="rId14"/>
    <p:sldId id="841" r:id="rId15"/>
    <p:sldId id="842" r:id="rId16"/>
    <p:sldId id="843" r:id="rId17"/>
    <p:sldId id="844" r:id="rId18"/>
    <p:sldId id="867" r:id="rId19"/>
    <p:sldId id="868" r:id="rId20"/>
    <p:sldId id="870" r:id="rId21"/>
    <p:sldId id="862" r:id="rId22"/>
    <p:sldId id="863" r:id="rId23"/>
    <p:sldId id="864" r:id="rId24"/>
    <p:sldId id="865" r:id="rId25"/>
    <p:sldId id="869" r:id="rId26"/>
    <p:sldId id="850" r:id="rId27"/>
    <p:sldId id="849" r:id="rId28"/>
    <p:sldId id="851" r:id="rId29"/>
    <p:sldId id="852" r:id="rId30"/>
    <p:sldId id="853" r:id="rId31"/>
    <p:sldId id="854" r:id="rId32"/>
    <p:sldId id="857" r:id="rId33"/>
    <p:sldId id="871" r:id="rId34"/>
    <p:sldId id="872" r:id="rId35"/>
    <p:sldId id="873" r:id="rId36"/>
    <p:sldId id="874" r:id="rId37"/>
    <p:sldId id="859" r:id="rId38"/>
    <p:sldId id="860" r:id="rId39"/>
    <p:sldId id="875" r:id="rId40"/>
    <p:sldId id="876" r:id="rId41"/>
    <p:sldId id="879" r:id="rId42"/>
    <p:sldId id="861" r:id="rId43"/>
    <p:sldId id="878" r:id="rId44"/>
    <p:sldId id="827" r:id="rId45"/>
  </p:sldIdLst>
  <p:sldSz cx="9144000" cy="6858000" type="overhead"/>
  <p:notesSz cx="6858000" cy="9190038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FFFFFF"/>
    <a:srgbClr val="0099C8"/>
    <a:srgbClr val="0099CC"/>
    <a:srgbClr val="0099C6"/>
    <a:srgbClr val="CC00CC"/>
    <a:srgbClr val="FF0066"/>
    <a:srgbClr val="FF6600"/>
    <a:srgbClr val="66FF33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2" autoAdjust="0"/>
    <p:restoredTop sz="89026" autoAdjust="0"/>
  </p:normalViewPr>
  <p:slideViewPr>
    <p:cSldViewPr snapToGrid="0">
      <p:cViewPr varScale="1"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6" y="-66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28"/>
          <p:cNvSpPr>
            <a:spLocks noChangeArrowheads="1"/>
          </p:cNvSpPr>
          <p:nvPr/>
        </p:nvSpPr>
        <p:spPr bwMode="auto">
          <a:xfrm>
            <a:off x="400033" y="8693150"/>
            <a:ext cx="1549308" cy="2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87" tIns="45444" rIns="90887" bIns="45444">
            <a:spAutoFit/>
          </a:bodyPr>
          <a:lstStyle/>
          <a:p>
            <a:pPr defTabSz="906463">
              <a:spcBef>
                <a:spcPct val="0"/>
              </a:spcBef>
              <a:defRPr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</a:rPr>
              <a:t>WWW.SYMMETRICOM.COM</a:t>
            </a:r>
          </a:p>
        </p:txBody>
      </p:sp>
      <p:graphicFrame>
        <p:nvGraphicFramePr>
          <p:cNvPr id="1026" name="Object 1029"/>
          <p:cNvGraphicFramePr>
            <a:graphicFrameLocks/>
          </p:cNvGraphicFramePr>
          <p:nvPr/>
        </p:nvGraphicFramePr>
        <p:xfrm>
          <a:off x="428614" y="311148"/>
          <a:ext cx="1114425" cy="347662"/>
        </p:xfrm>
        <a:graphic>
          <a:graphicData uri="http://schemas.openxmlformats.org/presentationml/2006/ole">
            <p:oleObj spid="_x0000_s1026" name="Document" r:id="rId3" imgW="1893600" imgH="522000" progId="Word.Document.8">
              <p:embed/>
            </p:oleObj>
          </a:graphicData>
        </a:graphic>
      </p:graphicFrame>
      <p:sp>
        <p:nvSpPr>
          <p:cNvPr id="3081" name="Rectangle 1033"/>
          <p:cNvSpPr>
            <a:spLocks noChangeArrowheads="1"/>
          </p:cNvSpPr>
          <p:nvPr/>
        </p:nvSpPr>
        <p:spPr bwMode="auto">
          <a:xfrm>
            <a:off x="3631762" y="8699500"/>
            <a:ext cx="2895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800" dirty="0" smtClean="0">
                <a:solidFill>
                  <a:schemeClr val="tx2"/>
                </a:solidFill>
                <a:latin typeface="Arial" pitchFamily="34" charset="0"/>
              </a:rPr>
              <a:t>© COPYRIGHT 2009 </a:t>
            </a:r>
            <a:r>
              <a:rPr lang="en-US" sz="800" dirty="0">
                <a:solidFill>
                  <a:schemeClr val="tx2"/>
                </a:solidFill>
                <a:latin typeface="Arial" pitchFamily="34" charset="0"/>
              </a:rPr>
              <a:t>SYMMETRICOM</a:t>
            </a: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4600574" y="384173"/>
            <a:ext cx="19267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800" dirty="0" smtClean="0">
                <a:solidFill>
                  <a:schemeClr val="tx2"/>
                </a:solidFill>
                <a:latin typeface="Arial" pitchFamily="34" charset="0"/>
              </a:rPr>
              <a:t>YOUR NETWORK. OPTIMIZED.</a:t>
            </a:r>
            <a:endParaRPr lang="en-US" sz="8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71638" y="306388"/>
            <a:ext cx="3538537" cy="265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088" y="3370263"/>
            <a:ext cx="6334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400033" y="8693150"/>
            <a:ext cx="1549308" cy="2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87" tIns="45444" rIns="90887" bIns="45444">
            <a:spAutoFit/>
          </a:bodyPr>
          <a:lstStyle/>
          <a:p>
            <a:pPr defTabSz="906463">
              <a:spcBef>
                <a:spcPct val="0"/>
              </a:spcBef>
              <a:defRPr/>
            </a:pPr>
            <a:r>
              <a:rPr lang="en-US" altLang="en-US" sz="800" dirty="0">
                <a:solidFill>
                  <a:schemeClr val="tx2"/>
                </a:solidFill>
                <a:latin typeface="Arial" pitchFamily="34" charset="0"/>
              </a:rPr>
              <a:t>WWW.SYMMETRICOM.COM</a:t>
            </a: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3631762" y="8699500"/>
            <a:ext cx="2895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800" dirty="0" smtClean="0">
                <a:solidFill>
                  <a:schemeClr val="tx2"/>
                </a:solidFill>
                <a:latin typeface="Arial" pitchFamily="34" charset="0"/>
              </a:rPr>
              <a:t>© COPYRIGHT 2009 </a:t>
            </a:r>
            <a:r>
              <a:rPr lang="en-US" sz="800" dirty="0">
                <a:solidFill>
                  <a:schemeClr val="tx2"/>
                </a:solidFill>
                <a:latin typeface="Arial" pitchFamily="34" charset="0"/>
              </a:rPr>
              <a:t>SYMMETRICOM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3370263"/>
            <a:ext cx="6334125" cy="24606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3370263"/>
            <a:ext cx="6334125" cy="24606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focused on the telecom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3370263"/>
            <a:ext cx="6334125" cy="24606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728653"/>
            <a:ext cx="2971800" cy="459816"/>
          </a:xfrm>
          <a:prstGeom prst="rect">
            <a:avLst/>
          </a:prstGeom>
        </p:spPr>
        <p:txBody>
          <a:bodyPr/>
          <a:lstStyle/>
          <a:p>
            <a:fld id="{3EF89F8D-15F7-4B7A-B0C5-E69F9C90C72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3370263"/>
            <a:ext cx="6334125" cy="24606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319088" y="3370264"/>
            <a:ext cx="6334125" cy="246222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729625"/>
            <a:ext cx="2972098" cy="458894"/>
          </a:xfrm>
          <a:prstGeom prst="rect">
            <a:avLst/>
          </a:prstGeom>
          <a:noFill/>
        </p:spPr>
        <p:txBody>
          <a:bodyPr lIns="86740" tIns="43370" rIns="86740" bIns="43370"/>
          <a:lstStyle/>
          <a:p>
            <a:fld id="{15530BB4-BE63-4DE4-98E1-E7D987B4BF8A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729625"/>
            <a:ext cx="2972098" cy="458894"/>
          </a:xfrm>
          <a:prstGeom prst="rect">
            <a:avLst/>
          </a:prstGeom>
        </p:spPr>
        <p:txBody>
          <a:bodyPr lIns="86740" tIns="43370" rIns="86740" bIns="43370"/>
          <a:lstStyle/>
          <a:p>
            <a:fld id="{52333D1E-91D6-4409-8BE1-DAC4C94C926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1989" y="404874"/>
            <a:ext cx="8041478" cy="4745860"/>
          </a:xfrm>
          <a:noFill/>
        </p:spPr>
        <p:txBody>
          <a:bodyPr/>
          <a:lstStyle>
            <a:lvl1pPr>
              <a:defRPr sz="3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420" y="5982169"/>
            <a:ext cx="6400800" cy="693737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sz="1800" b="1" smtClean="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5361" name="Picture 1" descr="C:\Users\Andre Marais\Desktop\symmetricom 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138" y="5981375"/>
            <a:ext cx="2286000" cy="6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x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x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25" y="1077913"/>
            <a:ext cx="4343400" cy="54625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25" y="1077913"/>
            <a:ext cx="4343400" cy="54625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xH Content Box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037" y="1452563"/>
            <a:ext cx="4343400" cy="50879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56" y="1452563"/>
            <a:ext cx="4343400" cy="50840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169037" y="1011197"/>
            <a:ext cx="4343400" cy="365760"/>
          </a:xfrm>
          <a:solidFill>
            <a:srgbClr val="0099C8"/>
          </a:solidFill>
        </p:spPr>
        <p:txBody>
          <a:bodyPr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662456" y="1011197"/>
            <a:ext cx="4343400" cy="365760"/>
          </a:xfrm>
          <a:solidFill>
            <a:srgbClr val="0099C8"/>
          </a:solidFill>
        </p:spPr>
        <p:txBody>
          <a:bodyPr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V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24" y="998890"/>
            <a:ext cx="8846747" cy="277777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66624" y="3804236"/>
            <a:ext cx="8846747" cy="277777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49" y="998890"/>
            <a:ext cx="4406547" cy="277777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54749" y="3795714"/>
            <a:ext cx="4406547" cy="27744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4636436" y="998890"/>
            <a:ext cx="4406547" cy="277777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636436" y="3795714"/>
            <a:ext cx="4406547" cy="27744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for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8"/>
          </a:solidFill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3213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untitled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19850" y="122238"/>
            <a:ext cx="25908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6625" y="122238"/>
            <a:ext cx="6190488" cy="832104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25" y="1030413"/>
            <a:ext cx="8839200" cy="55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04182" name="Rectangle 22"/>
          <p:cNvSpPr>
            <a:spLocks noChangeArrowheads="1"/>
          </p:cNvSpPr>
          <p:nvPr/>
        </p:nvSpPr>
        <p:spPr bwMode="auto">
          <a:xfrm>
            <a:off x="6815138" y="6600763"/>
            <a:ext cx="213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en-US" sz="800" dirty="0">
                <a:solidFill>
                  <a:schemeClr val="accent1"/>
                </a:solidFill>
                <a:latin typeface="Arial" pitchFamily="34" charset="0"/>
              </a:rPr>
              <a:t> PAGE </a:t>
            </a:r>
            <a:fld id="{7A3043B4-C38D-48DC-970B-3D37E5E65E97}" type="slidenum">
              <a:rPr lang="en-US" sz="800">
                <a:solidFill>
                  <a:schemeClr val="accent1"/>
                </a:solidFill>
                <a:latin typeface="Arial" pitchFamily="34" charset="0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US" sz="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057" name="Footer Placeholder 3"/>
          <p:cNvSpPr txBox="1">
            <a:spLocks noGrp="1"/>
          </p:cNvSpPr>
          <p:nvPr/>
        </p:nvSpPr>
        <p:spPr bwMode="auto">
          <a:xfrm>
            <a:off x="3124200" y="6600763"/>
            <a:ext cx="2895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800" dirty="0">
                <a:solidFill>
                  <a:srgbClr val="FF0000"/>
                </a:solidFill>
                <a:latin typeface="Arial" pitchFamily="34" charset="0"/>
              </a:rPr>
              <a:t>© COPYRIGHT SYMMETRICOM (2009)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8" r:id="rId2"/>
    <p:sldLayoutId id="2147483689" r:id="rId3"/>
    <p:sldLayoutId id="2147483695" r:id="rId4"/>
    <p:sldLayoutId id="2147483692" r:id="rId5"/>
    <p:sldLayoutId id="2147483694" r:id="rId6"/>
    <p:sldLayoutId id="2147483690" r:id="rId7"/>
    <p:sldLayoutId id="2147483693" r:id="rId8"/>
    <p:sldLayoutId id="214748369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9F9F9"/>
          </a:solidFill>
          <a:latin typeface="Arial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SzPct val="60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8125" algn="l" rtl="0" eaLnBrk="1" fontAlgn="base" hangingPunct="1">
        <a:spcBef>
          <a:spcPct val="20000"/>
        </a:spcBef>
        <a:spcAft>
          <a:spcPct val="0"/>
        </a:spcAft>
        <a:buSzPct val="60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688975" indent="-225425" algn="l" rtl="0" eaLnBrk="1" fontAlgn="base" hangingPunct="1">
        <a:spcBef>
          <a:spcPct val="20000"/>
        </a:spcBef>
        <a:spcAft>
          <a:spcPct val="0"/>
        </a:spcAft>
        <a:buSzPct val="60000"/>
        <a:buFont typeface="Arial" charset="0"/>
        <a:buChar char="►"/>
        <a:defRPr sz="2000">
          <a:solidFill>
            <a:schemeClr val="tx1"/>
          </a:solidFill>
          <a:latin typeface="+mn-lt"/>
        </a:defRPr>
      </a:lvl3pPr>
      <a:lvl4pPr marL="914400" indent="-225425" algn="l" rtl="0" eaLnBrk="1" fontAlgn="base" hangingPunct="1">
        <a:spcBef>
          <a:spcPct val="20000"/>
        </a:spcBef>
        <a:spcAft>
          <a:spcPct val="0"/>
        </a:spcAft>
        <a:buSzPct val="60000"/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1139825" indent="-225425" algn="l" rtl="0" eaLnBrk="1" fontAlgn="base" hangingPunct="1">
        <a:spcBef>
          <a:spcPct val="20000"/>
        </a:spcBef>
        <a:spcAft>
          <a:spcPct val="0"/>
        </a:spcAft>
        <a:buSzPct val="60000"/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2627313" indent="-336550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60000"/>
        <a:buFont typeface="Arial" pitchFamily="34" charset="0"/>
        <a:buChar char="►"/>
        <a:defRPr sz="2200">
          <a:solidFill>
            <a:schemeClr val="tx1"/>
          </a:solidFill>
          <a:latin typeface="+mn-lt"/>
        </a:defRPr>
      </a:lvl6pPr>
      <a:lvl7pPr marL="3084513" indent="-336550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60000"/>
        <a:buFont typeface="Arial" pitchFamily="34" charset="0"/>
        <a:buChar char="►"/>
        <a:defRPr sz="2200">
          <a:solidFill>
            <a:schemeClr val="tx1"/>
          </a:solidFill>
          <a:latin typeface="+mn-lt"/>
        </a:defRPr>
      </a:lvl7pPr>
      <a:lvl8pPr marL="3541713" indent="-336550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60000"/>
        <a:buFont typeface="Arial" pitchFamily="34" charset="0"/>
        <a:buChar char="►"/>
        <a:defRPr sz="2200">
          <a:solidFill>
            <a:schemeClr val="tx1"/>
          </a:solidFill>
          <a:latin typeface="+mn-lt"/>
        </a:defRPr>
      </a:lvl8pPr>
      <a:lvl9pPr marL="3998913" indent="-336550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60000"/>
        <a:buFont typeface="Arial" pitchFamily="34" charset="0"/>
        <a:buChar char="►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3.pn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wmf"/><Relationship Id="rId9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1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1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metricom.com/products/ieee-1588-ptp-solutions/ieee-1588-measurement-and-analysis-tools/TimeAnalyz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22250" y="404813"/>
            <a:ext cx="8040688" cy="4746625"/>
          </a:xfrm>
        </p:spPr>
        <p:txBody>
          <a:bodyPr/>
          <a:lstStyle/>
          <a:p>
            <a:r>
              <a:rPr lang="en-US" sz="3600" dirty="0" smtClean="0"/>
              <a:t>Products for Carrier Ethernet Synchronization</a:t>
            </a:r>
            <a:endParaRPr lang="en-US" dirty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231775" y="5981700"/>
            <a:ext cx="6400800" cy="693738"/>
          </a:xfrm>
        </p:spPr>
        <p:txBody>
          <a:bodyPr/>
          <a:lstStyle/>
          <a:p>
            <a:r>
              <a:rPr lang="en-US" dirty="0" err="1" smtClean="0"/>
              <a:t>DataEdge</a:t>
            </a:r>
            <a:r>
              <a:rPr lang="en-US" dirty="0" smtClean="0"/>
              <a:t>, Dublin, May 19, 2010</a:t>
            </a:r>
            <a:endParaRPr lang="en-US" sz="1800" b="1" dirty="0">
              <a:latin typeface="Century Gothic" pitchFamily="34" charset="0"/>
            </a:endParaRPr>
          </a:p>
        </p:txBody>
      </p:sp>
      <p:pic>
        <p:nvPicPr>
          <p:cNvPr id="4" name="Picture 3" descr="DEL A&amp;NOptimi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011" y="6022242"/>
            <a:ext cx="1912690" cy="835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TP 5000 Redundant IOCs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25" y="1030414"/>
            <a:ext cx="8839200" cy="1426184"/>
          </a:xfrm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b="1" dirty="0" smtClean="0"/>
              <a:t>Redundant IOCs</a:t>
            </a:r>
          </a:p>
          <a:p>
            <a:pPr marL="628650" lvl="1" indent="-171450">
              <a:buFontTx/>
              <a:buChar char="•"/>
            </a:pPr>
            <a:r>
              <a:rPr lang="en-US" dirty="0" smtClean="0"/>
              <a:t>Independent ports on each IOC</a:t>
            </a:r>
          </a:p>
          <a:p>
            <a:pPr marL="628650" lvl="1" indent="-171450">
              <a:buFontTx/>
              <a:buChar char="•"/>
            </a:pPr>
            <a:r>
              <a:rPr lang="en-US" dirty="0" smtClean="0"/>
              <a:t>Must have different subnets</a:t>
            </a:r>
          </a:p>
          <a:p>
            <a:pPr marL="628650" lvl="1" indent="-171450">
              <a:buFontTx/>
              <a:buChar char="•"/>
            </a:pPr>
            <a:r>
              <a:rPr lang="en-US" dirty="0" smtClean="0"/>
              <a:t>Automatic or Manual Switching</a:t>
            </a:r>
          </a:p>
          <a:p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962334" y="2382435"/>
            <a:ext cx="7142162" cy="3833813"/>
            <a:chOff x="935038" y="2136775"/>
            <a:chExt cx="7142162" cy="3833813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046163" y="4089400"/>
              <a:ext cx="2701925" cy="1231900"/>
              <a:chOff x="386938" y="4212772"/>
              <a:chExt cx="3200400" cy="1459676"/>
            </a:xfrm>
          </p:grpSpPr>
          <p:sp>
            <p:nvSpPr>
              <p:cNvPr id="49" name="Rectangle 2079"/>
              <p:cNvSpPr>
                <a:spLocks noChangeArrowheads="1"/>
              </p:cNvSpPr>
              <p:nvPr/>
            </p:nvSpPr>
            <p:spPr bwMode="auto">
              <a:xfrm>
                <a:off x="386938" y="4212772"/>
                <a:ext cx="3200400" cy="1447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080"/>
              <p:cNvSpPr>
                <a:spLocks noChangeShapeType="1"/>
              </p:cNvSpPr>
              <p:nvPr/>
            </p:nvSpPr>
            <p:spPr bwMode="auto">
              <a:xfrm>
                <a:off x="2977738" y="4212772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1"/>
              <p:cNvSpPr>
                <a:spLocks noChangeShapeType="1"/>
              </p:cNvSpPr>
              <p:nvPr/>
            </p:nvSpPr>
            <p:spPr bwMode="auto">
              <a:xfrm>
                <a:off x="2291938" y="4212772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82"/>
              <p:cNvSpPr>
                <a:spLocks noChangeShapeType="1"/>
              </p:cNvSpPr>
              <p:nvPr/>
            </p:nvSpPr>
            <p:spPr bwMode="auto">
              <a:xfrm>
                <a:off x="1606138" y="4212772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083"/>
              <p:cNvSpPr>
                <a:spLocks noChangeShapeType="1"/>
              </p:cNvSpPr>
              <p:nvPr/>
            </p:nvSpPr>
            <p:spPr bwMode="auto">
              <a:xfrm>
                <a:off x="1006914" y="4224648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77925" y="2136774"/>
              <a:ext cx="6635751" cy="1225549"/>
              <a:chOff x="519113" y="981075"/>
              <a:chExt cx="8162925" cy="1333500"/>
            </a:xfrm>
          </p:grpSpPr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6328229" y="1393371"/>
                <a:ext cx="1588788" cy="59508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r>
                  <a:rPr lang="en-US" sz="1100" b="0">
                    <a:solidFill>
                      <a:schemeClr val="bg1"/>
                    </a:solidFill>
                  </a:rPr>
                  <a:t>Blank IOC Face Plate </a:t>
                </a:r>
              </a:p>
            </p:txBody>
          </p:sp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9113" y="981075"/>
                <a:ext cx="8162925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2060"/>
            <p:cNvSpPr>
              <a:spLocks noChangeArrowheads="1"/>
            </p:cNvSpPr>
            <p:nvPr/>
          </p:nvSpPr>
          <p:spPr bwMode="auto">
            <a:xfrm rot="-5400000">
              <a:off x="3831431" y="2813844"/>
              <a:ext cx="128588" cy="1905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060"/>
            <p:cNvSpPr>
              <a:spLocks noChangeArrowheads="1"/>
            </p:cNvSpPr>
            <p:nvPr/>
          </p:nvSpPr>
          <p:spPr bwMode="auto">
            <a:xfrm rot="-5400000">
              <a:off x="3555206" y="2813844"/>
              <a:ext cx="128588" cy="1905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935038" y="3776663"/>
              <a:ext cx="182721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400"/>
                <a:t>Ethernet Router/Switch</a:t>
              </a:r>
            </a:p>
          </p:txBody>
        </p:sp>
        <p:cxnSp>
          <p:nvCxnSpPr>
            <p:cNvPr id="10" name="Straight Connector 39"/>
            <p:cNvCxnSpPr>
              <a:cxnSpLocks noChangeShapeType="1"/>
            </p:cNvCxnSpPr>
            <p:nvPr/>
          </p:nvCxnSpPr>
          <p:spPr bwMode="auto">
            <a:xfrm>
              <a:off x="2914650" y="3724275"/>
              <a:ext cx="733425" cy="952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Straight Connector 45"/>
            <p:cNvCxnSpPr>
              <a:cxnSpLocks noChangeShapeType="1"/>
            </p:cNvCxnSpPr>
            <p:nvPr/>
          </p:nvCxnSpPr>
          <p:spPr bwMode="auto">
            <a:xfrm rot="16200000" flipH="1">
              <a:off x="5866607" y="3685381"/>
              <a:ext cx="1441450" cy="7937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12" name="Group 103"/>
            <p:cNvGrpSpPr>
              <a:grpSpLocks/>
            </p:cNvGrpSpPr>
            <p:nvPr/>
          </p:nvGrpSpPr>
          <p:grpSpPr bwMode="auto">
            <a:xfrm>
              <a:off x="3333750" y="4370374"/>
              <a:ext cx="128588" cy="530223"/>
              <a:chOff x="2454729" y="4521532"/>
              <a:chExt cx="152400" cy="628650"/>
            </a:xfrm>
          </p:grpSpPr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2454729" y="4997782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7"/>
              <p:cNvSpPr>
                <a:spLocks noChangeArrowheads="1"/>
              </p:cNvSpPr>
              <p:nvPr/>
            </p:nvSpPr>
            <p:spPr bwMode="auto">
              <a:xfrm>
                <a:off x="2454729" y="4521532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3" name="Straight Connector 45"/>
            <p:cNvCxnSpPr>
              <a:cxnSpLocks noChangeShapeType="1"/>
              <a:stCxn id="7" idx="1"/>
            </p:cNvCxnSpPr>
            <p:nvPr/>
          </p:nvCxnSpPr>
          <p:spPr bwMode="auto">
            <a:xfrm rot="16200000" flipH="1">
              <a:off x="2591594" y="4277519"/>
              <a:ext cx="2608262" cy="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Straight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3254375" y="3362325"/>
              <a:ext cx="708025" cy="31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Straight Connector 39"/>
            <p:cNvCxnSpPr>
              <a:cxnSpLocks noChangeShapeType="1"/>
            </p:cNvCxnSpPr>
            <p:nvPr/>
          </p:nvCxnSpPr>
          <p:spPr bwMode="auto">
            <a:xfrm rot="-5400000">
              <a:off x="2614613" y="4070350"/>
              <a:ext cx="660400" cy="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" name="Straight Connector 45"/>
            <p:cNvCxnSpPr>
              <a:cxnSpLocks noChangeShapeType="1"/>
            </p:cNvCxnSpPr>
            <p:nvPr/>
          </p:nvCxnSpPr>
          <p:spPr bwMode="auto">
            <a:xfrm flipV="1">
              <a:off x="2916238" y="5562600"/>
              <a:ext cx="969962" cy="31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" name="Straight Connector 45"/>
            <p:cNvCxnSpPr>
              <a:cxnSpLocks noChangeShapeType="1"/>
            </p:cNvCxnSpPr>
            <p:nvPr/>
          </p:nvCxnSpPr>
          <p:spPr bwMode="auto">
            <a:xfrm flipV="1">
              <a:off x="3462338" y="4419600"/>
              <a:ext cx="3128962" cy="17463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18" name="Group 2099"/>
            <p:cNvGrpSpPr>
              <a:grpSpLocks/>
            </p:cNvGrpSpPr>
            <p:nvPr/>
          </p:nvGrpSpPr>
          <p:grpSpPr bwMode="auto">
            <a:xfrm>
              <a:off x="4017968" y="5632434"/>
              <a:ext cx="1120778" cy="338137"/>
              <a:chOff x="1440" y="3936"/>
              <a:chExt cx="837" cy="253"/>
            </a:xfrm>
          </p:grpSpPr>
          <p:sp>
            <p:nvSpPr>
              <p:cNvPr id="43" name="Rectangle 2100"/>
              <p:cNvSpPr>
                <a:spLocks noChangeArrowheads="1"/>
              </p:cNvSpPr>
              <p:nvPr/>
            </p:nvSpPr>
            <p:spPr bwMode="auto">
              <a:xfrm>
                <a:off x="1440" y="3984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44" name="Text Box 2101"/>
              <p:cNvSpPr txBox="1">
                <a:spLocks noChangeArrowheads="1"/>
              </p:cNvSpPr>
              <p:nvPr/>
            </p:nvSpPr>
            <p:spPr bwMode="auto">
              <a:xfrm>
                <a:off x="1679" y="3936"/>
                <a:ext cx="598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1600" dirty="0">
                    <a:latin typeface="+mj-lt"/>
                  </a:rPr>
                  <a:t>Active</a:t>
                </a:r>
              </a:p>
            </p:txBody>
          </p:sp>
        </p:grpSp>
        <p:grpSp>
          <p:nvGrpSpPr>
            <p:cNvPr id="19" name="Group 2102"/>
            <p:cNvGrpSpPr>
              <a:grpSpLocks/>
            </p:cNvGrpSpPr>
            <p:nvPr/>
          </p:nvGrpSpPr>
          <p:grpSpPr bwMode="auto">
            <a:xfrm>
              <a:off x="5459400" y="5632434"/>
              <a:ext cx="1314445" cy="338137"/>
              <a:chOff x="2544" y="3888"/>
              <a:chExt cx="980" cy="253"/>
            </a:xfrm>
          </p:grpSpPr>
          <p:sp>
            <p:nvSpPr>
              <p:cNvPr id="41" name="Rectangle 2103"/>
              <p:cNvSpPr>
                <a:spLocks noChangeArrowheads="1"/>
              </p:cNvSpPr>
              <p:nvPr/>
            </p:nvSpPr>
            <p:spPr bwMode="auto">
              <a:xfrm>
                <a:off x="2544" y="3936"/>
                <a:ext cx="96" cy="96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42" name="Text Box 2104"/>
              <p:cNvSpPr txBox="1">
                <a:spLocks noChangeArrowheads="1"/>
              </p:cNvSpPr>
              <p:nvPr/>
            </p:nvSpPr>
            <p:spPr bwMode="auto">
              <a:xfrm>
                <a:off x="2784" y="3888"/>
                <a:ext cx="740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1600" dirty="0">
                    <a:latin typeface="+mj-lt"/>
                  </a:rPr>
                  <a:t>Standby</a:t>
                </a:r>
              </a:p>
            </p:txBody>
          </p:sp>
        </p:grpSp>
        <p:grpSp>
          <p:nvGrpSpPr>
            <p:cNvPr id="20" name="Group 2105"/>
            <p:cNvGrpSpPr>
              <a:grpSpLocks/>
            </p:cNvGrpSpPr>
            <p:nvPr/>
          </p:nvGrpSpPr>
          <p:grpSpPr bwMode="auto">
            <a:xfrm>
              <a:off x="1835150" y="5632465"/>
              <a:ext cx="2024061" cy="338139"/>
              <a:chOff x="144" y="3936"/>
              <a:chExt cx="1510" cy="253"/>
            </a:xfrm>
          </p:grpSpPr>
          <p:sp>
            <p:nvSpPr>
              <p:cNvPr id="39" name="Rectangle 2106"/>
              <p:cNvSpPr>
                <a:spLocks noChangeArrowheads="1"/>
              </p:cNvSpPr>
              <p:nvPr/>
            </p:nvSpPr>
            <p:spPr bwMode="auto">
              <a:xfrm>
                <a:off x="144" y="3984"/>
                <a:ext cx="240" cy="14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40" name="Text Box 2107"/>
              <p:cNvSpPr txBox="1">
                <a:spLocks noChangeArrowheads="1"/>
              </p:cNvSpPr>
              <p:nvPr/>
            </p:nvSpPr>
            <p:spPr bwMode="auto">
              <a:xfrm>
                <a:off x="418" y="3936"/>
                <a:ext cx="123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600" dirty="0">
                    <a:latin typeface="+mj-lt"/>
                  </a:rPr>
                  <a:t>H/W Protection</a:t>
                </a:r>
              </a:p>
            </p:txBody>
          </p:sp>
        </p:grp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503488" y="3275013"/>
              <a:ext cx="11287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192.168.4.3</a:t>
              </a:r>
              <a:endParaRPr lang="en-GB" dirty="0">
                <a:latin typeface="+mj-lt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976688" y="3275013"/>
              <a:ext cx="11287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192.168.5.3</a:t>
              </a:r>
              <a:endParaRPr lang="en-GB" dirty="0">
                <a:latin typeface="+mj-lt"/>
              </a:endParaRPr>
            </a:p>
          </p:txBody>
        </p:sp>
        <p:cxnSp>
          <p:nvCxnSpPr>
            <p:cNvPr id="23" name="Straight Connector 39"/>
            <p:cNvCxnSpPr>
              <a:cxnSpLocks noChangeShapeType="1"/>
            </p:cNvCxnSpPr>
            <p:nvPr/>
          </p:nvCxnSpPr>
          <p:spPr bwMode="auto">
            <a:xfrm rot="-5400000">
              <a:off x="2612232" y="5220494"/>
              <a:ext cx="660400" cy="15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2871788" y="4370374"/>
              <a:ext cx="128587" cy="530223"/>
              <a:chOff x="2454729" y="4521532"/>
              <a:chExt cx="152400" cy="628650"/>
            </a:xfrm>
          </p:grpSpPr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2454729" y="4997782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/>
            </p:nvSpPr>
            <p:spPr bwMode="auto">
              <a:xfrm>
                <a:off x="2454729" y="4521532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5" name="Straight Connector 45"/>
            <p:cNvCxnSpPr>
              <a:cxnSpLocks noChangeShapeType="1"/>
            </p:cNvCxnSpPr>
            <p:nvPr/>
          </p:nvCxnSpPr>
          <p:spPr bwMode="auto">
            <a:xfrm flipV="1">
              <a:off x="3462338" y="4819650"/>
              <a:ext cx="3481387" cy="26988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" name="Straight Connector 45"/>
            <p:cNvCxnSpPr>
              <a:cxnSpLocks noChangeShapeType="1"/>
            </p:cNvCxnSpPr>
            <p:nvPr/>
          </p:nvCxnSpPr>
          <p:spPr bwMode="auto">
            <a:xfrm rot="16200000" flipH="1">
              <a:off x="5990432" y="3885406"/>
              <a:ext cx="1860550" cy="7937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/>
            </a:ln>
          </p:spPr>
        </p:cxn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5456238" y="3275013"/>
              <a:ext cx="11287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192.168.4.3</a:t>
              </a:r>
              <a:endParaRPr lang="en-GB" dirty="0">
                <a:latin typeface="+mj-lt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6948488" y="3275013"/>
              <a:ext cx="11287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192.168.5.3</a:t>
              </a:r>
              <a:endParaRPr lang="en-GB" dirty="0">
                <a:latin typeface="+mj-lt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322763" y="3770313"/>
              <a:ext cx="1639887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Same IP Address</a:t>
              </a:r>
              <a:endParaRPr lang="en-GB" dirty="0">
                <a:latin typeface="+mj-lt"/>
              </a:endParaRPr>
            </a:p>
          </p:txBody>
        </p:sp>
        <p:cxnSp>
          <p:nvCxnSpPr>
            <p:cNvPr id="30" name="Straight Arrow Connector 209"/>
            <p:cNvCxnSpPr>
              <a:cxnSpLocks noChangeShapeType="1"/>
            </p:cNvCxnSpPr>
            <p:nvPr/>
          </p:nvCxnSpPr>
          <p:spPr bwMode="auto">
            <a:xfrm rot="10800000">
              <a:off x="3705225" y="3590925"/>
              <a:ext cx="581025" cy="1809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213"/>
            <p:cNvCxnSpPr>
              <a:cxnSpLocks noChangeShapeType="1"/>
            </p:cNvCxnSpPr>
            <p:nvPr/>
          </p:nvCxnSpPr>
          <p:spPr bwMode="auto">
            <a:xfrm flipV="1">
              <a:off x="5972175" y="3629025"/>
              <a:ext cx="561975" cy="16192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4551363" y="4970463"/>
              <a:ext cx="1639887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+mj-lt"/>
                </a:rPr>
                <a:t>Same IP Address</a:t>
              </a:r>
              <a:endParaRPr lang="en-GB" dirty="0">
                <a:latin typeface="+mj-lt"/>
              </a:endParaRPr>
            </a:p>
          </p:txBody>
        </p:sp>
        <p:cxnSp>
          <p:nvCxnSpPr>
            <p:cNvPr id="33" name="Straight Arrow Connector 218"/>
            <p:cNvCxnSpPr>
              <a:cxnSpLocks noChangeShapeType="1"/>
            </p:cNvCxnSpPr>
            <p:nvPr/>
          </p:nvCxnSpPr>
          <p:spPr bwMode="auto">
            <a:xfrm rot="10800000">
              <a:off x="3924300" y="4972050"/>
              <a:ext cx="581025" cy="1809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220"/>
            <p:cNvCxnSpPr>
              <a:cxnSpLocks noChangeShapeType="1"/>
            </p:cNvCxnSpPr>
            <p:nvPr/>
          </p:nvCxnSpPr>
          <p:spPr bwMode="auto">
            <a:xfrm rot="10800000" flipH="1">
              <a:off x="6076950" y="4972050"/>
              <a:ext cx="581025" cy="1809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Rectangle 2060"/>
            <p:cNvSpPr>
              <a:spLocks noChangeArrowheads="1"/>
            </p:cNvSpPr>
            <p:nvPr/>
          </p:nvSpPr>
          <p:spPr bwMode="auto">
            <a:xfrm rot="-5400000">
              <a:off x="6860381" y="2794794"/>
              <a:ext cx="128588" cy="190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060"/>
            <p:cNvSpPr>
              <a:spLocks noChangeArrowheads="1"/>
            </p:cNvSpPr>
            <p:nvPr/>
          </p:nvSpPr>
          <p:spPr bwMode="auto">
            <a:xfrm rot="-5400000">
              <a:off x="6517481" y="2804319"/>
              <a:ext cx="128588" cy="190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 5000 Release 1.2 Features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8788"/>
            <a:r>
              <a:rPr lang="en-US" sz="2400" b="1" dirty="0" smtClean="0"/>
              <a:t>Release 1.2 </a:t>
            </a:r>
          </a:p>
          <a:p>
            <a:pPr marL="915988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Hybrid Communication</a:t>
            </a:r>
          </a:p>
          <a:p>
            <a:pPr marL="915988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Multicast Communication</a:t>
            </a:r>
          </a:p>
          <a:p>
            <a:pPr marL="915988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2-Step Clock</a:t>
            </a:r>
          </a:p>
          <a:p>
            <a:pPr marL="915988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T1 I/Os</a:t>
            </a:r>
          </a:p>
          <a:p>
            <a:pPr marL="915988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Additional </a:t>
            </a:r>
            <a:r>
              <a:rPr lang="en-US" dirty="0" err="1" smtClean="0"/>
              <a:t>TimePictra</a:t>
            </a:r>
            <a:r>
              <a:rPr lang="en-US" dirty="0" smtClean="0"/>
              <a:t> Support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630" y="1847352"/>
            <a:ext cx="3965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TP5000 </a:t>
            </a:r>
            <a:r>
              <a:rPr lang="fr-FR" dirty="0" err="1" smtClean="0"/>
              <a:t>Roadmap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2588" y="1214438"/>
          <a:ext cx="8206452" cy="4581374"/>
        </p:xfrm>
        <a:graphic>
          <a:graphicData uri="http://schemas.openxmlformats.org/drawingml/2006/table">
            <a:tbl>
              <a:tblPr/>
              <a:tblGrid>
                <a:gridCol w="1367742"/>
                <a:gridCol w="1367742"/>
                <a:gridCol w="1367742"/>
                <a:gridCol w="1741366"/>
                <a:gridCol w="994118"/>
                <a:gridCol w="1367742"/>
              </a:tblGrid>
              <a:tr h="224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Mainstream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Releases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55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Q1 CY'10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Q2 CY'10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Q3 CY'10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Q4 CY'10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Q1 CY'11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Q2 CY'11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5592"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Release 1.2 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Release 2.0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Release 3.0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T1 Inputs and Outputs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PTP o/Layer 2 (Annex F)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Edge Server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Galileo Support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Hybrid/Multicast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Config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Input Priorities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Scalable GM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GLONASS Support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2- Step Clock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BC/Virtual GPS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VGPS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Indoor GPS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Enhanced PTP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Metrics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Addt'l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TimePictra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Support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Soft Client Management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NEBs Chassis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65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Web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Browser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Port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ExpaNsion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Module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Addt'l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TimePictra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Support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UTI/DTI Ports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Active/Active IOCs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10MHz/1pps Inputs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GM + NTP Server</a:t>
                      </a: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IPv6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04" marR="6304" marT="63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255 VLANs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1PPS/TOD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 PCRs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Config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Storage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Beta: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Feb 2010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Beta: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Oct  2010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Beta: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Apr 2011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FCS: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Mar 2010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FCS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: Nov 2010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FCS: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May 2011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43"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GA: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Apr 2010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Dec 2010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Jun 2011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304" marR="6304" marT="6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123" name="Rectangle 1029"/>
          <p:cNvSpPr>
            <a:spLocks noChangeArrowheads="1"/>
          </p:cNvSpPr>
          <p:nvPr/>
        </p:nvSpPr>
        <p:spPr bwMode="auto">
          <a:xfrm>
            <a:off x="2895600" y="2773952"/>
            <a:ext cx="6124575" cy="458788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143000"/>
            <a:ext cx="27432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5299" y="1459409"/>
            <a:ext cx="5880101" cy="506839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/>
              <a:t>GrandMaster</a:t>
            </a:r>
            <a:r>
              <a:rPr lang="en-US" dirty="0" smtClean="0"/>
              <a:t> Clocks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SSU2000 PTP Blades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Clients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 Stand-alone Client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SCi2000 Embedded Software Clock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Operational SLA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Management Platform </a:t>
            </a:r>
            <a:r>
              <a:rPr lang="en-US" dirty="0" err="1" smtClean="0"/>
              <a:t>TimePictra</a:t>
            </a:r>
            <a:r>
              <a:rPr lang="en-US" dirty="0" smtClean="0"/>
              <a:t> 4.0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Network Engineering and Performance Monitoring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TimeAnalyzer</a:t>
            </a:r>
            <a:endParaRPr lang="en-US" dirty="0" smtClean="0"/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TimeWatch</a:t>
            </a: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TP500 Stand-</a:t>
            </a:r>
            <a:r>
              <a:rPr lang="fr-FR" dirty="0" err="1" smtClean="0"/>
              <a:t>alone</a:t>
            </a:r>
            <a:r>
              <a:rPr lang="fr-FR" dirty="0" smtClean="0"/>
              <a:t> Client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25" y="1030413"/>
            <a:ext cx="4214306" cy="5512891"/>
          </a:xfrm>
        </p:spPr>
        <p:txBody>
          <a:bodyPr/>
          <a:lstStyle/>
          <a:p>
            <a:pPr eaLnBrk="0" hangingPunct="0"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IEEE 1588v2 Compliant </a:t>
            </a:r>
          </a:p>
          <a:p>
            <a:pPr eaLnBrk="0" hangingPunct="0"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1 RU Package </a:t>
            </a:r>
          </a:p>
          <a:p>
            <a:pPr eaLnBrk="0" hangingPunct="0"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OCXO </a:t>
            </a:r>
          </a:p>
          <a:p>
            <a:pPr eaLnBrk="0" hangingPunct="0">
              <a:buFont typeface="Wingdings" pitchFamily="2" charset="2"/>
              <a:buChar char="§"/>
              <a:tabLst>
                <a:tab pos="114300" algn="l"/>
              </a:tabLst>
            </a:pPr>
            <a:endParaRPr lang="en-US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Inputs/Outputs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1x100 Mbps Ethernet  Inputs </a:t>
            </a:r>
            <a:endParaRPr lang="en-US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2x E1/2.048 Outputs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2x T1/1.544 Outputs</a:t>
            </a:r>
            <a:endParaRPr lang="en-US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2x BNC or 2x RJ 48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endParaRPr lang="en-US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Networking Features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Unicast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/Telecom Profile 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DHCP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VLAN ( x1 VLAN) </a:t>
            </a:r>
            <a:endParaRPr lang="en-US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Acceptable Master (compares announce messages to choose best master)</a:t>
            </a:r>
          </a:p>
          <a:p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00212" y="1114574"/>
            <a:ext cx="4214306" cy="55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Standards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G.8261 Compliant 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G.703/9 Compliant </a:t>
            </a:r>
            <a:endParaRPr lang="en-US" sz="2000" dirty="0" smtClean="0">
              <a:ea typeface="Times New Roman" pitchFamily="18" charset="0"/>
              <a:cs typeface="Arial" charset="0"/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G.823 Compliant  </a:t>
            </a:r>
          </a:p>
          <a:p>
            <a:pPr algn="l" eaLnBrk="0" hangingPunct="0">
              <a:spcBef>
                <a:spcPct val="0"/>
              </a:spcBef>
              <a:tabLst>
                <a:tab pos="114300" algn="l"/>
              </a:tabLst>
            </a:pPr>
            <a:endParaRPr lang="en-US" sz="2000" dirty="0" smtClean="0">
              <a:ea typeface="Times New Roman" pitchFamily="18" charset="0"/>
              <a:cs typeface="Arial" charset="0"/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PTP Messaging Flexibility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One Step sync (no need of Follow-up </a:t>
            </a:r>
            <a:r>
              <a:rPr lang="en-US" sz="20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msg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Configurable 32 </a:t>
            </a:r>
            <a:r>
              <a:rPr lang="en-US" sz="20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pps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64pps, 128pps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Default = 64 packets/sec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endParaRPr lang="en-US" sz="20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Management</a:t>
            </a:r>
            <a:endParaRPr lang="en-US" sz="2000" dirty="0" smtClean="0">
              <a:ea typeface="Times New Roman" pitchFamily="18" charset="0"/>
              <a:cs typeface="Arial" charset="0"/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CLI Management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1 serial and up to 5 telnet sessions</a:t>
            </a: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ü"/>
              <a:tabLst>
                <a:tab pos="1143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SW Upgrade during operation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784" y="1761651"/>
            <a:ext cx="28527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TP500 I/Os</a:t>
            </a:r>
            <a:endParaRPr lang="fr-FR" dirty="0"/>
          </a:p>
        </p:txBody>
      </p:sp>
      <p:pic>
        <p:nvPicPr>
          <p:cNvPr id="4" name="Picture 16" descr="SYM_TP500_Str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396" y="1187711"/>
            <a:ext cx="68516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/>
        </p:nvGrpSpPr>
        <p:grpSpPr>
          <a:xfrm>
            <a:off x="1279525" y="2781368"/>
            <a:ext cx="5597525" cy="3776016"/>
            <a:chOff x="1279525" y="2986088"/>
            <a:chExt cx="5597525" cy="3776016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325813" y="4752975"/>
              <a:ext cx="76200" cy="76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07063" y="3489325"/>
              <a:ext cx="4667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458788" indent="-458788">
                <a:buSzPct val="75000"/>
                <a:buFont typeface="Wingdings 3" pitchFamily="18" charset="2"/>
                <a:buChar char="u"/>
              </a:pPr>
              <a:endParaRPr lang="en-US" sz="2600" b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571750" y="4557713"/>
              <a:ext cx="76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351463" y="3409950"/>
              <a:ext cx="123983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900"/>
                <a:t>      Combined </a:t>
              </a:r>
            </a:p>
            <a:p>
              <a:pPr>
                <a:spcBef>
                  <a:spcPct val="0"/>
                </a:spcBef>
              </a:pPr>
              <a:r>
                <a:rPr lang="en-US" sz="900"/>
                <a:t>  PTP  </a:t>
              </a:r>
              <a:r>
                <a:rPr lang="en-US" sz="1000"/>
                <a:t>Ethernet </a:t>
              </a:r>
              <a:br>
                <a:rPr lang="en-US" sz="1000"/>
              </a:br>
              <a:r>
                <a:rPr lang="en-US" sz="1000"/>
                <a:t>    Mgmt  Port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441825" y="3798888"/>
              <a:ext cx="1271588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/>
                <a:t>           DB 9</a:t>
              </a:r>
            </a:p>
            <a:p>
              <a:pPr>
                <a:spcBef>
                  <a:spcPct val="0"/>
                </a:spcBef>
              </a:pPr>
              <a:r>
                <a:rPr lang="en-US" sz="1000"/>
                <a:t>    Craft Interface</a:t>
              </a:r>
              <a:br>
                <a:rPr lang="en-US" sz="1000"/>
              </a:br>
              <a:endParaRPr lang="en-US" sz="1000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5919788" y="2986088"/>
              <a:ext cx="0" cy="303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5081588" y="2986088"/>
              <a:ext cx="1587" cy="746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949700" y="2986088"/>
              <a:ext cx="0" cy="8588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2695575" y="3568700"/>
              <a:ext cx="9318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/>
                <a:t>      T1/E1  </a:t>
              </a:r>
            </a:p>
            <a:p>
              <a:pPr>
                <a:spcBef>
                  <a:spcPct val="0"/>
                </a:spcBef>
              </a:pPr>
              <a:r>
                <a:rPr lang="en-US" sz="1000"/>
                <a:t>  BNC Ports 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279525" y="3460750"/>
              <a:ext cx="99695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/>
                <a:t>  -48v DC</a:t>
              </a:r>
              <a:br>
                <a:rPr lang="en-US" sz="1000"/>
              </a:br>
              <a:r>
                <a:rPr lang="en-US" sz="1000"/>
                <a:t>     Power</a:t>
              </a:r>
            </a:p>
            <a:p>
              <a:pPr>
                <a:spcBef>
                  <a:spcPct val="0"/>
                </a:spcBef>
              </a:pPr>
              <a:r>
                <a:rPr lang="en-US" sz="1000"/>
                <a:t>      </a:t>
              </a:r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2828925" y="2986088"/>
              <a:ext cx="0" cy="458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4381500" y="2986088"/>
              <a:ext cx="0" cy="481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4381500" y="3446463"/>
              <a:ext cx="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900"/>
                <a:t>            </a:t>
              </a:r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H="1">
              <a:off x="1762125" y="2986088"/>
              <a:ext cx="0" cy="458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H="1">
              <a:off x="3343275" y="2986088"/>
              <a:ext cx="0" cy="458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>
              <a:off x="4124325" y="3562350"/>
              <a:ext cx="5111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LEDs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3390900" y="3835400"/>
              <a:ext cx="10096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/>
                <a:t>       T1/E1</a:t>
              </a:r>
            </a:p>
            <a:p>
              <a:pPr>
                <a:spcBef>
                  <a:spcPct val="0"/>
                </a:spcBef>
              </a:pPr>
              <a:r>
                <a:rPr lang="en-US" sz="1000"/>
                <a:t>   RJ 48 Ports </a:t>
              </a: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2305050" y="4379913"/>
              <a:ext cx="4572000" cy="238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1 RU Package </a:t>
              </a:r>
            </a:p>
            <a:p>
              <a:pPr algn="l" eaLnBrk="0" hangingPunct="0"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Single -48vDC Power Supply</a:t>
              </a:r>
              <a:endParaRPr lang="en-US" dirty="0">
                <a:ea typeface="Times New Roman" pitchFamily="18" charset="0"/>
                <a:cs typeface="Arial" charset="0"/>
              </a:endParaRPr>
            </a:p>
            <a:p>
              <a:pPr algn="l" eaLnBrk="0" hangingPunct="0">
                <a:spcBef>
                  <a:spcPct val="0"/>
                </a:spcBef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2x E1/2.048 Outputs or</a:t>
              </a:r>
            </a:p>
            <a:p>
              <a:pPr algn="l" eaLnBrk="0" hangingPunct="0">
                <a:spcBef>
                  <a:spcPct val="0"/>
                </a:spcBef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2x T1/1.544 Outputs</a:t>
              </a:r>
            </a:p>
            <a:p>
              <a:pPr algn="l" eaLnBrk="0" hangingPunct="0">
                <a:spcBef>
                  <a:spcPct val="0"/>
                </a:spcBef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1x DB-9 Craft Port</a:t>
              </a:r>
            </a:p>
            <a:p>
              <a:pPr algn="l" eaLnBrk="0" hangingPunct="0">
                <a:spcBef>
                  <a:spcPct val="0"/>
                </a:spcBef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1x100 Mbps PTP/NMS Port</a:t>
              </a:r>
              <a:endParaRPr lang="en-US" dirty="0">
                <a:ea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 500 Release 2.0 Features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Dual -48vDC Power Connectors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10MHz/1pps Outputs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Telnet Security 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SNMP Proxy Management via TP 5000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DHCP Support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IPPM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xDSLSupport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TOD and Phase Support 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TimePictra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Management</a:t>
            </a:r>
            <a:endParaRPr lang="en-US" b="1" dirty="0" smtClean="0">
              <a:ea typeface="Times New Roman" pitchFamily="18" charset="0"/>
              <a:cs typeface="Arial" charset="0"/>
            </a:endParaRP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5" y="1357313"/>
            <a:ext cx="31845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Embedded Software </a:t>
            </a:r>
            <a:r>
              <a:rPr lang="fr-FR" dirty="0" err="1" smtClean="0"/>
              <a:t>Clocks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SCi2000 HW/SW Architecture</a:t>
            </a:r>
            <a:endParaRPr lang="fr-FR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3016222"/>
            <a:ext cx="8788400" cy="3319538"/>
            <a:chOff x="0" y="1951678"/>
            <a:chExt cx="8788400" cy="331953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787400" y="1951678"/>
              <a:ext cx="7924800" cy="22545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945391" y="2783576"/>
              <a:ext cx="1800000" cy="458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PTP Protocol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46400" y="3677915"/>
              <a:ext cx="1805994" cy="458449"/>
            </a:xfrm>
            <a:prstGeom prst="rect">
              <a:avLst/>
            </a:prstGeom>
            <a:solidFill>
              <a:srgbClr val="FBD4B4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IP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225675" y="2784143"/>
              <a:ext cx="720000" cy="13590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ESMC</a:t>
              </a:r>
              <a:endPara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946400" y="3211886"/>
              <a:ext cx="1803174" cy="458449"/>
            </a:xfrm>
            <a:prstGeom prst="rect">
              <a:avLst/>
            </a:prstGeom>
            <a:solidFill>
              <a:srgbClr val="FBD4B4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UDP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798134" y="2784143"/>
              <a:ext cx="720000" cy="1359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solidFill>
                    <a:srgbClr val="FFFFFF"/>
                  </a:solidFill>
                  <a:latin typeface="Calibri" pitchFamily="34" charset="0"/>
                </a:rPr>
                <a:t>SSM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1500535" y="2781653"/>
              <a:ext cx="720000" cy="13753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solidFill>
                    <a:srgbClr val="FFFFFF"/>
                  </a:solidFill>
                  <a:latin typeface="Calibri" pitchFamily="34" charset="0"/>
                </a:rPr>
                <a:t>UTI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222500" y="4697438"/>
              <a:ext cx="3390900" cy="573062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Ethernet PHY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 smtClean="0">
                  <a:latin typeface="Calibri" pitchFamily="34" charset="0"/>
                </a:rPr>
                <a:t>	</a:t>
              </a:r>
              <a:endPara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222500" y="4141268"/>
              <a:ext cx="3390900" cy="573062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Ethernet MAC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70400" y="2197100"/>
              <a:ext cx="3429000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>
                  <a:solidFill>
                    <a:schemeClr val="bg1"/>
                  </a:solidFill>
                </a:rPr>
                <a:t>Clock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 Control</a:t>
              </a:r>
            </a:p>
            <a:p>
              <a:r>
                <a:rPr lang="fr-FR" sz="1800" b="1" dirty="0" smtClean="0">
                  <a:solidFill>
                    <a:schemeClr val="bg1"/>
                  </a:solidFill>
                </a:rPr>
                <a:t>1588 </a:t>
              </a:r>
              <a:r>
                <a:rPr lang="fr-FR" sz="1800" b="1" dirty="0" err="1" smtClean="0">
                  <a:solidFill>
                    <a:schemeClr val="bg1"/>
                  </a:solidFill>
                </a:rPr>
                <a:t>Clock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800" b="1" dirty="0" err="1" smtClean="0">
                  <a:solidFill>
                    <a:schemeClr val="bg1"/>
                  </a:solidFill>
                </a:rPr>
                <a:t>Recovery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800" b="1" dirty="0" err="1" smtClean="0">
                  <a:solidFill>
                    <a:schemeClr val="bg1"/>
                  </a:solidFill>
                </a:rPr>
                <a:t>Algorithms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fr-FR" sz="1800" b="1" dirty="0" err="1" smtClean="0">
                  <a:solidFill>
                    <a:schemeClr val="bg1"/>
                  </a:solidFill>
                </a:rPr>
                <a:t>Metrics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fr-FR" sz="1800" b="1" dirty="0" smtClean="0">
                  <a:solidFill>
                    <a:schemeClr val="bg1"/>
                  </a:solidFill>
                </a:rPr>
                <a:t>Management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800" y="3658832"/>
              <a:ext cx="749300" cy="43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SW</a:t>
              </a:r>
              <a:endParaRPr lang="fr-FR" sz="1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4192544"/>
              <a:ext cx="914400" cy="43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HW</a:t>
              </a:r>
              <a:endParaRPr lang="fr-FR" sz="1600" b="1" dirty="0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613400" y="4125093"/>
              <a:ext cx="3098800" cy="114612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Calibri" pitchFamily="34" charset="0"/>
                </a:rPr>
                <a:t>FPGA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effectLst/>
                  <a:latin typeface="Calibri" pitchFamily="34" charset="0"/>
                </a:rPr>
                <a:t>              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84484" y="4123807"/>
              <a:ext cx="720000" cy="1146123"/>
            </a:xfrm>
            <a:prstGeom prst="rect">
              <a:avLst/>
            </a:prstGeom>
            <a:solidFill>
              <a:srgbClr val="FFFF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sz="1100" b="1" dirty="0" smtClean="0">
                <a:latin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 smtClean="0">
                  <a:latin typeface="Calibri" pitchFamily="34" charset="0"/>
                </a:rPr>
                <a:t>E1/T1</a:t>
              </a:r>
              <a:endParaRPr lang="fr-FR" sz="1200" b="1" dirty="0" smtClean="0">
                <a:latin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800" b="1" dirty="0" smtClean="0">
                  <a:latin typeface="Calibri" pitchFamily="34" charset="0"/>
                </a:rPr>
                <a:t>PHY</a:t>
              </a:r>
              <a:endParaRPr lang="fr-FR" sz="1400" b="1" dirty="0" smtClean="0">
                <a:latin typeface="Calibri" pitchFamily="34" charset="0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1495684" y="4123807"/>
              <a:ext cx="720000" cy="1146123"/>
            </a:xfrm>
            <a:prstGeom prst="rect">
              <a:avLst/>
            </a:prstGeom>
            <a:solidFill>
              <a:srgbClr val="F3B7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sz="1100" b="1" dirty="0" smtClean="0">
                <a:latin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800" b="1" dirty="0" smtClean="0">
                  <a:latin typeface="Calibri" pitchFamily="34" charset="0"/>
                </a:rPr>
                <a:t>UTI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800" b="1" dirty="0" smtClean="0">
                  <a:latin typeface="Calibri" pitchFamily="34" charset="0"/>
                </a:rPr>
                <a:t>PHY</a:t>
              </a:r>
            </a:p>
          </p:txBody>
        </p:sp>
        <p:grpSp>
          <p:nvGrpSpPr>
            <p:cNvPr id="3" name="Group 48"/>
            <p:cNvGrpSpPr/>
            <p:nvPr/>
          </p:nvGrpSpPr>
          <p:grpSpPr>
            <a:xfrm>
              <a:off x="4483100" y="4208717"/>
              <a:ext cx="1320800" cy="858583"/>
              <a:chOff x="4775200" y="4356100"/>
              <a:chExt cx="1320800" cy="674207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5003800" y="4356100"/>
                <a:ext cx="863600" cy="67420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775200" y="4432300"/>
                <a:ext cx="1320800" cy="50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Optional</a:t>
                </a:r>
                <a:r>
                  <a:rPr lang="fr-FR" sz="1200" b="1" dirty="0" smtClean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fr-FR" sz="1200" b="1" dirty="0" err="1" smtClean="0"/>
                  <a:t>Timestamp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Engine</a:t>
                </a:r>
                <a:endParaRPr lang="fr-FR" sz="1200" b="1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>
              <a:off x="546100" y="4127852"/>
              <a:ext cx="81661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Group 49"/>
            <p:cNvGrpSpPr/>
            <p:nvPr/>
          </p:nvGrpSpPr>
          <p:grpSpPr>
            <a:xfrm>
              <a:off x="7467600" y="3060429"/>
              <a:ext cx="1320800" cy="920122"/>
              <a:chOff x="4775200" y="4356100"/>
              <a:chExt cx="1320800" cy="722531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003800" y="4356100"/>
                <a:ext cx="863600" cy="678359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75200" y="4432300"/>
                <a:ext cx="132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Optional</a:t>
                </a:r>
                <a:r>
                  <a:rPr lang="fr-FR" sz="1200" b="1" dirty="0" smtClean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fr-FR" sz="1200" b="1" dirty="0" err="1" smtClean="0"/>
                  <a:t>Timestamp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Engine</a:t>
                </a:r>
                <a:endParaRPr lang="fr-FR" sz="1200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575300" y="4483660"/>
              <a:ext cx="3136900" cy="5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 b="1" dirty="0" smtClean="0">
                  <a:latin typeface="Calibri" pitchFamily="34" charset="0"/>
                </a:rPr>
                <a:t>Input Ref Monitoring, DCO, Jitter/Wander Filter,  Holdover, </a:t>
              </a:r>
              <a:r>
                <a:rPr lang="en-US" sz="1200" b="1" dirty="0" err="1" smtClean="0">
                  <a:latin typeface="Calibri" pitchFamily="34" charset="0"/>
                </a:rPr>
                <a:t>Osc</a:t>
              </a:r>
              <a:r>
                <a:rPr lang="en-US" sz="1200" b="1" dirty="0" smtClean="0">
                  <a:latin typeface="Calibri" pitchFamily="34" charset="0"/>
                </a:rPr>
                <a:t> drive, Timestamp Engine </a:t>
              </a:r>
              <a:endParaRPr lang="en-US" sz="1200" dirty="0" smtClean="0">
                <a:latin typeface="Arial" pitchFamily="34" charset="0"/>
              </a:endParaRPr>
            </a:p>
          </p:txBody>
        </p:sp>
        <p:grpSp>
          <p:nvGrpSpPr>
            <p:cNvPr id="7" name="Group 52"/>
            <p:cNvGrpSpPr/>
            <p:nvPr/>
          </p:nvGrpSpPr>
          <p:grpSpPr>
            <a:xfrm>
              <a:off x="5676900" y="4192545"/>
              <a:ext cx="1320800" cy="920121"/>
              <a:chOff x="4775200" y="4356101"/>
              <a:chExt cx="1320800" cy="722530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5003800" y="4356101"/>
                <a:ext cx="863600" cy="68690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775200" y="4432300"/>
                <a:ext cx="132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Optional</a:t>
                </a:r>
                <a:r>
                  <a:rPr lang="fr-FR" sz="1200" b="1" dirty="0" smtClean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fr-FR" sz="1200" b="1" dirty="0" err="1" smtClean="0"/>
                  <a:t>Timestamp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Engine</a:t>
                </a:r>
                <a:endParaRPr lang="fr-FR" sz="1200" b="1" dirty="0"/>
              </a:p>
            </p:txBody>
          </p:sp>
        </p:grp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55249" y="1078173"/>
            <a:ext cx="8839200" cy="15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Multi-standard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 Clocks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1800" b="1" kern="0" baseline="0" dirty="0" smtClean="0">
                <a:latin typeface="+mn-lt"/>
              </a:rPr>
              <a:t>1588,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b="1" kern="0" dirty="0" err="1" smtClean="0">
                <a:latin typeface="+mn-lt"/>
              </a:rPr>
              <a:t>SyncE</a:t>
            </a:r>
            <a:r>
              <a:rPr lang="en-US" sz="1800" b="1" kern="0" dirty="0" smtClean="0">
                <a:latin typeface="+mn-lt"/>
              </a:rPr>
              <a:t>, E1/T1, GPS, UTI (J.211)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world’s best algorithms as TP500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1800" b="1" kern="0" baseline="0" dirty="0" smtClean="0">
                <a:latin typeface="+mn-lt"/>
              </a:rPr>
              <a:t>Addressing the NEM Market:</a:t>
            </a:r>
            <a:r>
              <a:rPr lang="en-US" sz="1800" b="1" kern="0" dirty="0" smtClean="0">
                <a:latin typeface="+mn-lt"/>
              </a:rPr>
              <a:t> Router/Switches, 2G/3G/4G Base stations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on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Freescale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Processors and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Wintegra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NPU’s 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Router/Switch Mode </a:t>
            </a:r>
            <a:br>
              <a:rPr lang="fr-FR" dirty="0" smtClean="0"/>
            </a:br>
            <a:r>
              <a:rPr lang="fr-FR" dirty="0" smtClean="0"/>
              <a:t>Target Architecture</a:t>
            </a:r>
            <a:endParaRPr lang="fr-FR" dirty="0"/>
          </a:p>
        </p:txBody>
      </p:sp>
      <p:grpSp>
        <p:nvGrpSpPr>
          <p:cNvPr id="3" name="Group 129"/>
          <p:cNvGrpSpPr/>
          <p:nvPr/>
        </p:nvGrpSpPr>
        <p:grpSpPr>
          <a:xfrm>
            <a:off x="212725" y="1092200"/>
            <a:ext cx="8753475" cy="5143500"/>
            <a:chOff x="314325" y="990600"/>
            <a:chExt cx="8753475" cy="5143500"/>
          </a:xfrm>
          <a:solidFill>
            <a:schemeClr val="bg1">
              <a:lumMod val="95000"/>
            </a:schemeClr>
          </a:solidFill>
        </p:grpSpPr>
        <p:sp>
          <p:nvSpPr>
            <p:cNvPr id="101" name="Rectangle 100"/>
            <p:cNvSpPr/>
            <p:nvPr/>
          </p:nvSpPr>
          <p:spPr bwMode="auto">
            <a:xfrm>
              <a:off x="314325" y="990600"/>
              <a:ext cx="8753475" cy="51435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990850" y="1149350"/>
              <a:ext cx="4505325" cy="14157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fr-FR" sz="1400" b="1" dirty="0" smtClean="0">
                <a:latin typeface="Calibri" pitchFamily="34" charset="0"/>
              </a:endParaRPr>
            </a:p>
            <a:p>
              <a:r>
                <a:rPr lang="fr-FR" sz="1600" b="1" dirty="0" err="1" smtClean="0">
                  <a:latin typeface="Calibri" pitchFamily="34" charset="0"/>
                </a:rPr>
                <a:t>Board</a:t>
              </a:r>
              <a:r>
                <a:rPr lang="fr-FR" sz="1600" b="1" dirty="0" smtClean="0">
                  <a:latin typeface="Calibri" pitchFamily="34" charset="0"/>
                </a:rPr>
                <a:t> CPU/NPU</a:t>
              </a:r>
            </a:p>
            <a:p>
              <a:r>
                <a:rPr lang="fr-FR" sz="1600" b="1" dirty="0" smtClean="0">
                  <a:latin typeface="Calibri" pitchFamily="34" charset="0"/>
                </a:rPr>
                <a:t>running SCi2000 SW</a:t>
              </a:r>
            </a:p>
            <a:p>
              <a:endParaRPr lang="fr-FR" sz="1400" b="1" dirty="0" smtClean="0">
                <a:latin typeface="Calibri" pitchFamily="34" charset="0"/>
              </a:endParaRPr>
            </a:p>
            <a:p>
              <a:endParaRPr lang="fr-FR" sz="1400" b="1" dirty="0" smtClean="0">
                <a:latin typeface="Calibr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992574" y="2505075"/>
              <a:ext cx="4496526" cy="34797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3193416" y="4000500"/>
              <a:ext cx="1463040" cy="1847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279231" y="4480925"/>
              <a:ext cx="1280160" cy="92948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Input 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Monitoring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&amp; </a:t>
              </a:r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Selection</a:t>
              </a:r>
              <a:endParaRPr lang="fr-FR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85775" y="1205005"/>
              <a:ext cx="1771378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</a:rPr>
                <a:t>1588 Port</a:t>
              </a:r>
            </a:p>
            <a:p>
              <a:r>
                <a:rPr lang="fr-FR" sz="1200" b="1" dirty="0" smtClean="0">
                  <a:latin typeface="Calibri" pitchFamily="34" charset="0"/>
                </a:rPr>
                <a:t>Ethernet  PHY/MAC</a:t>
              </a:r>
            </a:p>
            <a:p>
              <a:endParaRPr lang="fr-FR" sz="1400" b="1" dirty="0" smtClean="0">
                <a:latin typeface="Calibri" pitchFamily="34" charset="0"/>
              </a:endParaRPr>
            </a:p>
            <a:p>
              <a:endParaRPr lang="fr-FR" sz="1400" b="1" dirty="0">
                <a:latin typeface="Calibri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38150" y="3645625"/>
              <a:ext cx="184785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</a:rPr>
                <a:t>Line </a:t>
              </a:r>
              <a:r>
                <a:rPr lang="fr-FR" sz="1600" b="1" dirty="0" err="1" smtClean="0">
                  <a:latin typeface="Calibri" pitchFamily="34" charset="0"/>
                </a:rPr>
                <a:t>Cards</a:t>
              </a:r>
              <a:r>
                <a:rPr lang="fr-FR" sz="1600" b="1" dirty="0" smtClean="0">
                  <a:latin typeface="Calibri" pitchFamily="34" charset="0"/>
                </a:rPr>
                <a:t>/Ports</a:t>
              </a:r>
              <a:endParaRPr lang="fr-FR" sz="1600" b="1" dirty="0">
                <a:latin typeface="Calibr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6071140" y="4410075"/>
              <a:ext cx="1295767" cy="13617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115045" y="4881701"/>
              <a:ext cx="1212673" cy="3385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Synthesizer</a:t>
              </a:r>
              <a:endParaRPr lang="fr-FR" sz="16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579742" y="3929520"/>
              <a:ext cx="1372492" cy="677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libri" pitchFamily="34" charset="0"/>
                </a:rPr>
                <a:t>Output </a:t>
              </a:r>
              <a:r>
                <a:rPr lang="fr-FR" sz="1400" b="1" dirty="0" err="1" smtClean="0">
                  <a:latin typeface="Calibri" pitchFamily="34" charset="0"/>
                </a:rPr>
                <a:t>Clock</a:t>
              </a:r>
              <a:endParaRPr lang="fr-FR" sz="1400" b="1" dirty="0" smtClean="0">
                <a:latin typeface="Calibri" pitchFamily="34" charset="0"/>
              </a:endParaRPr>
            </a:p>
            <a:p>
              <a:r>
                <a:rPr lang="fr-FR" sz="1000" b="1" dirty="0" smtClean="0">
                  <a:latin typeface="Calibri" pitchFamily="34" charset="0"/>
                </a:rPr>
                <a:t>2MHz, 1.5 MHz</a:t>
              </a:r>
            </a:p>
            <a:p>
              <a:r>
                <a:rPr lang="fr-FR" sz="1000" b="1" dirty="0" smtClean="0">
                  <a:latin typeface="Calibri" pitchFamily="34" charset="0"/>
                </a:rPr>
                <a:t>25 MHz, 10 MHz, 1pps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785586" y="4009390"/>
              <a:ext cx="1081314" cy="2539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Ethernet  PHY </a:t>
              </a:r>
              <a:endParaRPr lang="fr-FR" sz="1050" b="1" dirty="0">
                <a:latin typeface="Calibri" pitchFamily="34" charset="0"/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 bwMode="auto">
            <a:xfrm rot="5400000">
              <a:off x="1254128" y="4384674"/>
              <a:ext cx="158747" cy="4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TextBox 237"/>
            <p:cNvSpPr txBox="1"/>
            <p:nvPr/>
          </p:nvSpPr>
          <p:spPr>
            <a:xfrm>
              <a:off x="772886" y="4517390"/>
              <a:ext cx="1081314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Ethernet PHY</a:t>
              </a:r>
              <a:endParaRPr lang="fr-FR" sz="1050" b="1" dirty="0">
                <a:latin typeface="Calibri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62000" y="5047345"/>
              <a:ext cx="1089025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T1/E1 LIU</a:t>
              </a:r>
              <a:endParaRPr lang="fr-FR" sz="1050" b="1" dirty="0">
                <a:latin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62000" y="5568045"/>
              <a:ext cx="1076325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T1/E1 LIU</a:t>
              </a:r>
              <a:endParaRPr lang="fr-FR" sz="1050" b="1" dirty="0">
                <a:latin typeface="Calibri" pitchFamily="34" charset="0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5400000">
              <a:off x="1243017" y="5434012"/>
              <a:ext cx="161922" cy="5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Rectangle 195"/>
            <p:cNvSpPr/>
            <p:nvPr/>
          </p:nvSpPr>
          <p:spPr bwMode="auto">
            <a:xfrm>
              <a:off x="3199765" y="2765425"/>
              <a:ext cx="1489709" cy="787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251200" y="2803524"/>
              <a:ext cx="1397000" cy="72019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TimeStamp</a:t>
              </a:r>
              <a:endParaRPr lang="fr-FR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Engine</a:t>
              </a:r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optional</a:t>
              </a:r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fr-FR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4" name="Group 112"/>
            <p:cNvGrpSpPr/>
            <p:nvPr/>
          </p:nvGrpSpPr>
          <p:grpSpPr>
            <a:xfrm>
              <a:off x="5010150" y="2771775"/>
              <a:ext cx="2047875" cy="790575"/>
              <a:chOff x="5199561" y="2759075"/>
              <a:chExt cx="2128158" cy="788400"/>
            </a:xfrm>
            <a:grpFill/>
          </p:grpSpPr>
          <p:sp>
            <p:nvSpPr>
              <p:cNvPr id="206" name="Rectangle 205"/>
              <p:cNvSpPr/>
              <p:nvPr/>
            </p:nvSpPr>
            <p:spPr bwMode="auto">
              <a:xfrm>
                <a:off x="5199561" y="2759075"/>
                <a:ext cx="2128158" cy="788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353050" y="2900681"/>
                <a:ext cx="1811202" cy="5647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Clock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Control </a:t>
                </a:r>
              </a:p>
              <a:p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&amp; CPU i/f</a:t>
                </a:r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 bwMode="auto">
              <a:xfrm rot="16200000" flipV="1">
                <a:off x="5664200" y="3251200"/>
                <a:ext cx="114300" cy="101600"/>
              </a:xfrm>
              <a:prstGeom prst="straightConnector1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27" name="Rectangle 226"/>
            <p:cNvSpPr/>
            <p:nvPr/>
          </p:nvSpPr>
          <p:spPr bwMode="auto">
            <a:xfrm>
              <a:off x="7629253" y="4880428"/>
              <a:ext cx="1324247" cy="11203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734300" y="5078687"/>
              <a:ext cx="1133475" cy="7201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</a:rPr>
                <a:t>Free-Running</a:t>
              </a:r>
            </a:p>
            <a:p>
              <a:r>
                <a:rPr lang="fr-FR" sz="1200" b="1" dirty="0" smtClean="0">
                  <a:latin typeface="Calibri" pitchFamily="34" charset="0"/>
                </a:rPr>
                <a:t>OCXO or </a:t>
              </a:r>
            </a:p>
            <a:p>
              <a:r>
                <a:rPr lang="fr-FR" sz="1200" b="1" dirty="0" smtClean="0">
                  <a:latin typeface="Calibri" pitchFamily="34" charset="0"/>
                </a:rPr>
                <a:t>TCXO</a:t>
              </a:r>
            </a:p>
          </p:txBody>
        </p:sp>
        <p:cxnSp>
          <p:nvCxnSpPr>
            <p:cNvPr id="210" name="Straight Arrow Connector 209"/>
            <p:cNvCxnSpPr/>
            <p:nvPr/>
          </p:nvCxnSpPr>
          <p:spPr bwMode="auto">
            <a:xfrm rot="10800000" flipV="1">
              <a:off x="7329489" y="5400767"/>
              <a:ext cx="299765" cy="625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 rot="5400000" flipH="1" flipV="1">
              <a:off x="7355682" y="5328444"/>
              <a:ext cx="23812" cy="1588"/>
            </a:xfrm>
            <a:prstGeom prst="straightConnector1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2" name="Rectangle 211"/>
            <p:cNvSpPr/>
            <p:nvPr/>
          </p:nvSpPr>
          <p:spPr bwMode="auto">
            <a:xfrm>
              <a:off x="4838519" y="4410075"/>
              <a:ext cx="1013097" cy="13874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895124" y="4485823"/>
              <a:ext cx="865052" cy="122495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DPLL</a:t>
              </a:r>
            </a:p>
            <a:p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Jitter</a:t>
              </a:r>
              <a:endParaRPr lang="fr-FR" sz="1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Wander</a:t>
              </a:r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Filter</a:t>
              </a:r>
              <a:endParaRPr lang="fr-FR" sz="16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14" name="Straight Arrow Connector 213"/>
            <p:cNvCxnSpPr/>
            <p:nvPr/>
          </p:nvCxnSpPr>
          <p:spPr bwMode="auto">
            <a:xfrm flipV="1">
              <a:off x="4641850" y="5079458"/>
              <a:ext cx="202475" cy="213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 bwMode="auto">
            <a:xfrm flipV="1">
              <a:off x="5847982" y="5072745"/>
              <a:ext cx="202475" cy="213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8" name="Shape 217"/>
            <p:cNvCxnSpPr>
              <a:endCxn id="196" idx="1"/>
            </p:cNvCxnSpPr>
            <p:nvPr/>
          </p:nvCxnSpPr>
          <p:spPr bwMode="auto">
            <a:xfrm rot="16200000" flipH="1">
              <a:off x="2187261" y="2146620"/>
              <a:ext cx="1454147" cy="570862"/>
            </a:xfrm>
            <a:prstGeom prst="bentConnector2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sp>
          <p:nvSpPr>
            <p:cNvPr id="219" name="Up-Down Arrow 218"/>
            <p:cNvSpPr/>
            <p:nvPr/>
          </p:nvSpPr>
          <p:spPr bwMode="auto">
            <a:xfrm>
              <a:off x="5905499" y="2289176"/>
              <a:ext cx="285751" cy="463549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286376" y="3708400"/>
              <a:ext cx="1438274" cy="6832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</a:rPr>
                <a:t>Hardware </a:t>
              </a:r>
              <a:r>
                <a:rPr lang="fr-FR" sz="1200" b="1" dirty="0" err="1" smtClean="0">
                  <a:latin typeface="Calibri" pitchFamily="34" charset="0"/>
                </a:rPr>
                <a:t>Assist</a:t>
              </a:r>
              <a:r>
                <a:rPr lang="fr-FR" sz="1200" b="1" dirty="0" smtClean="0">
                  <a:latin typeface="Calibri" pitchFamily="34" charset="0"/>
                </a:rPr>
                <a:t>  </a:t>
              </a:r>
              <a:r>
                <a:rPr lang="fr-FR" sz="1200" b="1" dirty="0" err="1" smtClean="0">
                  <a:latin typeface="Calibri" pitchFamily="34" charset="0"/>
                </a:rPr>
                <a:t>Functions</a:t>
              </a:r>
              <a:endParaRPr lang="fr-FR" sz="1200" b="1" dirty="0" smtClean="0">
                <a:latin typeface="Calibri" pitchFamily="34" charset="0"/>
              </a:endParaRPr>
            </a:p>
            <a:p>
              <a:r>
                <a:rPr lang="fr-FR" sz="1200" b="1" dirty="0" smtClean="0">
                  <a:latin typeface="Calibri" pitchFamily="34" charset="0"/>
                </a:rPr>
                <a:t>(FPGA Blocks)</a:t>
              </a: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3371850" y="1368425"/>
              <a:ext cx="952500" cy="6953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Embedded</a:t>
              </a:r>
              <a:r>
                <a:rPr kumimoji="0" lang="fr-FR" sz="105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TS </a:t>
              </a:r>
              <a:r>
                <a:rPr kumimoji="0" lang="fr-FR" sz="105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Engine</a:t>
              </a:r>
              <a:r>
                <a:rPr kumimoji="0" lang="fr-FR" sz="105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(</a:t>
              </a:r>
              <a:r>
                <a:rPr kumimoji="0" lang="fr-FR" sz="105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Optional</a:t>
              </a:r>
              <a:r>
                <a:rPr kumimoji="0" lang="fr-FR" sz="105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)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62025" y="1737995"/>
              <a:ext cx="885825" cy="44781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chemeClr val="bg1"/>
                  </a:solidFill>
                  <a:latin typeface="Calibri" pitchFamily="34" charset="0"/>
                </a:rPr>
                <a:t>TS </a:t>
              </a:r>
              <a:r>
                <a:rPr lang="fr-FR" sz="1050" b="1" dirty="0" err="1" smtClean="0">
                  <a:solidFill>
                    <a:schemeClr val="bg1"/>
                  </a:solidFill>
                  <a:latin typeface="Calibri" pitchFamily="34" charset="0"/>
                </a:rPr>
                <a:t>Engine</a:t>
              </a:r>
              <a:endParaRPr lang="fr-FR" sz="105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fr-FR" sz="1050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fr-FR" sz="1050" b="1" dirty="0" err="1" smtClean="0">
                  <a:solidFill>
                    <a:schemeClr val="bg1"/>
                  </a:solidFill>
                  <a:latin typeface="Calibri" pitchFamily="34" charset="0"/>
                </a:rPr>
                <a:t>Optional</a:t>
              </a:r>
              <a:r>
                <a:rPr lang="fr-FR" sz="1050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fr-FR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7366000" y="4635500"/>
              <a:ext cx="889000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>
              <a:stCxn id="188" idx="3"/>
              <a:endCxn id="184" idx="1"/>
            </p:cNvCxnSpPr>
            <p:nvPr/>
          </p:nvCxnSpPr>
          <p:spPr bwMode="auto">
            <a:xfrm>
              <a:off x="2257153" y="1712837"/>
              <a:ext cx="733697" cy="144399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1857375" y="4133850"/>
              <a:ext cx="132397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1838325" y="4648200"/>
              <a:ext cx="132397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1857375" y="5172075"/>
              <a:ext cx="132397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1847850" y="5686425"/>
              <a:ext cx="132397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1914525" y="4162425"/>
              <a:ext cx="1038225" cy="4647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100" b="1" dirty="0" err="1" smtClean="0">
                  <a:latin typeface="Calibri" pitchFamily="34" charset="0"/>
                </a:rPr>
                <a:t>SyncE</a:t>
              </a:r>
              <a:r>
                <a:rPr lang="fr-FR" sz="1100" b="1" dirty="0" smtClean="0">
                  <a:latin typeface="Calibri" pitchFamily="34" charset="0"/>
                </a:rPr>
                <a:t> </a:t>
              </a:r>
              <a:r>
                <a:rPr lang="fr-FR" sz="1100" b="1" dirty="0" err="1" smtClean="0">
                  <a:latin typeface="Calibri" pitchFamily="34" charset="0"/>
                </a:rPr>
                <a:t>Clocks</a:t>
              </a:r>
              <a:endParaRPr lang="fr-FR" sz="1100" b="1" dirty="0" smtClean="0">
                <a:latin typeface="Calibri" pitchFamily="34" charset="0"/>
              </a:endParaRPr>
            </a:p>
            <a:p>
              <a:r>
                <a:rPr lang="fr-FR" sz="1100" b="1" dirty="0" smtClean="0">
                  <a:latin typeface="Calibri" pitchFamily="34" charset="0"/>
                </a:rPr>
                <a:t>25/125 MHz</a:t>
              </a:r>
              <a:endParaRPr lang="fr-FR" sz="1100" b="1" dirty="0">
                <a:latin typeface="Calibri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838121" y="5191853"/>
              <a:ext cx="1171780" cy="4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T1/E1 </a:t>
              </a:r>
              <a:r>
                <a:rPr lang="fr-FR" sz="1050" b="1" dirty="0" err="1" smtClean="0">
                  <a:latin typeface="Calibri" pitchFamily="34" charset="0"/>
                </a:rPr>
                <a:t>Clocks</a:t>
              </a:r>
              <a:endParaRPr lang="fr-FR" sz="1050" b="1" dirty="0" smtClean="0">
                <a:latin typeface="Calibri" pitchFamily="34" charset="0"/>
              </a:endParaRPr>
            </a:p>
            <a:p>
              <a:r>
                <a:rPr lang="fr-FR" sz="1050" b="1" dirty="0" smtClean="0">
                  <a:latin typeface="Calibri" pitchFamily="34" charset="0"/>
                </a:rPr>
                <a:t>2.048/1.544 MHz</a:t>
              </a:r>
              <a:endParaRPr lang="fr-FR" sz="1050" b="1" dirty="0">
                <a:latin typeface="Calibri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rot="5400000">
              <a:off x="6291265" y="3995739"/>
              <a:ext cx="828674" cy="2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rot="5400000">
              <a:off x="4924428" y="4000503"/>
              <a:ext cx="838200" cy="1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 bwMode="auto">
            <a:xfrm>
              <a:off x="4629150" y="4171950"/>
              <a:ext cx="71437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24" name="Straight Arrow Connector 123"/>
            <p:cNvCxnSpPr>
              <a:endCxn id="206" idx="1"/>
            </p:cNvCxnSpPr>
            <p:nvPr/>
          </p:nvCxnSpPr>
          <p:spPr bwMode="auto">
            <a:xfrm flipV="1">
              <a:off x="4689474" y="3167063"/>
              <a:ext cx="320676" cy="1587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 Station Mode</a:t>
            </a:r>
            <a:br>
              <a:rPr lang="fr-FR" dirty="0" smtClean="0"/>
            </a:br>
            <a:r>
              <a:rPr lang="fr-FR" dirty="0" smtClean="0"/>
              <a:t>Target Architecture</a:t>
            </a:r>
            <a:endParaRPr lang="fr-FR" dirty="0"/>
          </a:p>
        </p:txBody>
      </p:sp>
      <p:grpSp>
        <p:nvGrpSpPr>
          <p:cNvPr id="3" name="Group 134"/>
          <p:cNvGrpSpPr/>
          <p:nvPr/>
        </p:nvGrpSpPr>
        <p:grpSpPr>
          <a:xfrm>
            <a:off x="-787400" y="1130300"/>
            <a:ext cx="9690768" cy="5414879"/>
            <a:chOff x="-787400" y="1130300"/>
            <a:chExt cx="9690768" cy="5414879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390525" y="1130300"/>
              <a:ext cx="8512843" cy="5414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889250" y="1250950"/>
              <a:ext cx="4505325" cy="11203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fr-FR" sz="1400" b="1" dirty="0" smtClean="0">
                <a:latin typeface="Calibri" pitchFamily="34" charset="0"/>
              </a:endParaRPr>
            </a:p>
            <a:p>
              <a:r>
                <a:rPr lang="fr-FR" sz="1600" b="1" dirty="0" err="1" smtClean="0">
                  <a:latin typeface="Calibri" pitchFamily="34" charset="0"/>
                </a:rPr>
                <a:t>Board</a:t>
              </a:r>
              <a:r>
                <a:rPr lang="fr-FR" sz="1600" b="1" dirty="0" smtClean="0">
                  <a:latin typeface="Calibri" pitchFamily="34" charset="0"/>
                </a:rPr>
                <a:t> CPU/NPU</a:t>
              </a:r>
            </a:p>
            <a:p>
              <a:endParaRPr lang="fr-FR" sz="1400" b="1" dirty="0" smtClean="0">
                <a:latin typeface="Calibri" pitchFamily="34" charset="0"/>
              </a:endParaRPr>
            </a:p>
            <a:p>
              <a:endParaRPr lang="fr-FR" sz="1400" b="1" dirty="0" smtClean="0">
                <a:latin typeface="Calibri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890974" y="2695073"/>
              <a:ext cx="4496526" cy="3681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3091816" y="4102100"/>
              <a:ext cx="1463040" cy="1847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177631" y="4582525"/>
              <a:ext cx="128016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Input 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Monitoring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&amp; </a:t>
              </a:r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Selection</a:t>
              </a:r>
              <a:endParaRPr lang="fr-FR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36550" y="3747225"/>
              <a:ext cx="1847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</a:rPr>
                <a:t>Line </a:t>
              </a:r>
              <a:r>
                <a:rPr lang="fr-FR" sz="1600" b="1" dirty="0" err="1" smtClean="0">
                  <a:latin typeface="Calibri" pitchFamily="34" charset="0"/>
                </a:rPr>
                <a:t>Cards</a:t>
              </a:r>
              <a:r>
                <a:rPr lang="fr-FR" sz="1600" b="1" dirty="0" smtClean="0">
                  <a:latin typeface="Calibri" pitchFamily="34" charset="0"/>
                </a:rPr>
                <a:t>/Ports</a:t>
              </a:r>
              <a:endParaRPr lang="fr-FR" sz="1600" b="1" dirty="0">
                <a:latin typeface="Calibr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4907281" y="4853940"/>
              <a:ext cx="2087879" cy="108802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204461" y="5092521"/>
              <a:ext cx="1417319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Analog</a:t>
              </a:r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Loop</a:t>
              </a:r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Calibri" pitchFamily="34" charset="0"/>
                </a:rPr>
                <a:t>Control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83986" y="4110990"/>
              <a:ext cx="1081314" cy="2539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Ethernet  PHY </a:t>
              </a:r>
              <a:endParaRPr lang="fr-FR" sz="1050" b="1" dirty="0">
                <a:latin typeface="Calibri" pitchFamily="34" charset="0"/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 bwMode="auto">
            <a:xfrm rot="5400000">
              <a:off x="1152528" y="4486274"/>
              <a:ext cx="158747" cy="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TextBox 237"/>
            <p:cNvSpPr txBox="1"/>
            <p:nvPr/>
          </p:nvSpPr>
          <p:spPr>
            <a:xfrm>
              <a:off x="671286" y="4618990"/>
              <a:ext cx="1081314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Ethernet PHY</a:t>
              </a:r>
              <a:endParaRPr lang="fr-FR" sz="1050" b="1" dirty="0">
                <a:latin typeface="Calibri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60400" y="5148945"/>
              <a:ext cx="1089025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T1/E1 LIU</a:t>
              </a:r>
              <a:endParaRPr lang="fr-FR" sz="1050" b="1" dirty="0">
                <a:latin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60400" y="5669645"/>
              <a:ext cx="1076325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latin typeface="Calibri" pitchFamily="34" charset="0"/>
                </a:rPr>
                <a:t>T1/E1 LIU</a:t>
              </a:r>
              <a:endParaRPr lang="fr-FR" sz="1050" b="1" dirty="0">
                <a:latin typeface="Calibri" pitchFamily="34" charset="0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5400000">
              <a:off x="1141417" y="5535612"/>
              <a:ext cx="161922" cy="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Rectangle 195"/>
            <p:cNvSpPr/>
            <p:nvPr/>
          </p:nvSpPr>
          <p:spPr bwMode="auto">
            <a:xfrm>
              <a:off x="3098165" y="2867025"/>
              <a:ext cx="1489709" cy="787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149600" y="2905124"/>
              <a:ext cx="139700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TimeStamp</a:t>
              </a:r>
              <a:endParaRPr lang="fr-FR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Engine</a:t>
              </a:r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fr-FR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optional</a:t>
              </a:r>
              <a:r>
                <a:rPr lang="fr-FR" sz="1200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fr-FR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4" name="Group 112"/>
            <p:cNvGrpSpPr/>
            <p:nvPr/>
          </p:nvGrpSpPr>
          <p:grpSpPr>
            <a:xfrm>
              <a:off x="4908550" y="2873375"/>
              <a:ext cx="2047875" cy="790575"/>
              <a:chOff x="5199561" y="2759075"/>
              <a:chExt cx="2128158" cy="788400"/>
            </a:xfrm>
          </p:grpSpPr>
          <p:sp>
            <p:nvSpPr>
              <p:cNvPr id="206" name="Rectangle 205"/>
              <p:cNvSpPr/>
              <p:nvPr/>
            </p:nvSpPr>
            <p:spPr bwMode="auto">
              <a:xfrm>
                <a:off x="5199561" y="2759075"/>
                <a:ext cx="2128158" cy="788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353050" y="2900681"/>
                <a:ext cx="1811202" cy="564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Clock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Control </a:t>
                </a:r>
              </a:p>
              <a:p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&amp; CPU i/f</a:t>
                </a:r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 bwMode="auto">
              <a:xfrm rot="16200000" flipV="1">
                <a:off x="5664200" y="3251200"/>
                <a:ext cx="114300" cy="10160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10" name="Straight Arrow Connector 209"/>
            <p:cNvCxnSpPr>
              <a:endCxn id="191" idx="3"/>
            </p:cNvCxnSpPr>
            <p:nvPr/>
          </p:nvCxnSpPr>
          <p:spPr bwMode="auto">
            <a:xfrm rot="10800000" flipV="1">
              <a:off x="6995161" y="5393055"/>
              <a:ext cx="697595" cy="48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 rot="5400000" flipH="1" flipV="1">
              <a:off x="7254082" y="5628164"/>
              <a:ext cx="23812" cy="1588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 bwMode="auto">
            <a:xfrm>
              <a:off x="4564380" y="5410200"/>
              <a:ext cx="3352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9" name="Up-Down Arrow 218"/>
            <p:cNvSpPr/>
            <p:nvPr/>
          </p:nvSpPr>
          <p:spPr bwMode="auto">
            <a:xfrm>
              <a:off x="5803899" y="2390776"/>
              <a:ext cx="285751" cy="463549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019928" y="6027820"/>
              <a:ext cx="4259178" cy="28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</a:rPr>
                <a:t>Hardware </a:t>
              </a:r>
              <a:r>
                <a:rPr lang="fr-FR" sz="1200" b="1" dirty="0" err="1" smtClean="0">
                  <a:latin typeface="Calibri" pitchFamily="34" charset="0"/>
                </a:rPr>
                <a:t>Assist</a:t>
              </a:r>
              <a:r>
                <a:rPr lang="fr-FR" sz="1200" b="1" dirty="0" smtClean="0">
                  <a:latin typeface="Calibri" pitchFamily="34" charset="0"/>
                </a:rPr>
                <a:t>  </a:t>
              </a:r>
              <a:r>
                <a:rPr lang="fr-FR" sz="1200" b="1" dirty="0" err="1" smtClean="0">
                  <a:latin typeface="Calibri" pitchFamily="34" charset="0"/>
                </a:rPr>
                <a:t>Functions</a:t>
              </a:r>
              <a:r>
                <a:rPr lang="fr-FR" sz="1200" b="1" dirty="0" smtClean="0">
                  <a:latin typeface="Calibri" pitchFamily="34" charset="0"/>
                </a:rPr>
                <a:t> (FPGA Blocks)</a:t>
              </a:r>
            </a:p>
          </p:txBody>
        </p:sp>
        <p:grpSp>
          <p:nvGrpSpPr>
            <p:cNvPr id="5" name="Group 65"/>
            <p:cNvGrpSpPr/>
            <p:nvPr/>
          </p:nvGrpSpPr>
          <p:grpSpPr>
            <a:xfrm>
              <a:off x="3270250" y="1470025"/>
              <a:ext cx="952500" cy="698864"/>
              <a:chOff x="3371850" y="1368425"/>
              <a:chExt cx="952500" cy="698864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371850" y="1368425"/>
                <a:ext cx="952500" cy="6953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29" tIns="45714" rIns="91429" bIns="4571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400425" y="1425575"/>
                <a:ext cx="885825" cy="64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Embedded</a:t>
                </a:r>
              </a:p>
              <a:p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TS </a:t>
                </a:r>
                <a:r>
                  <a:rPr lang="fr-FR" sz="105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Engine</a:t>
                </a:r>
                <a:endParaRPr lang="fr-FR" sz="105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(</a:t>
                </a:r>
                <a:r>
                  <a:rPr lang="fr-FR" sz="105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Optional</a:t>
                </a:r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  <a:endParaRPr lang="fr-FR" sz="105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536574" y="2514601"/>
              <a:ext cx="1774825" cy="1064968"/>
              <a:chOff x="384175" y="1306605"/>
              <a:chExt cx="1771378" cy="1015663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384175" y="1306605"/>
                <a:ext cx="1771378" cy="10156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latin typeface="Calibri" pitchFamily="34" charset="0"/>
                  </a:rPr>
                  <a:t>1588 Port</a:t>
                </a:r>
              </a:p>
              <a:p>
                <a:r>
                  <a:rPr lang="fr-FR" sz="1200" b="1" dirty="0" smtClean="0">
                    <a:latin typeface="Calibri" pitchFamily="34" charset="0"/>
                  </a:rPr>
                  <a:t>Ethernet  PHY/MAC</a:t>
                </a:r>
              </a:p>
              <a:p>
                <a:endParaRPr lang="fr-FR" sz="1400" b="1" dirty="0" smtClean="0">
                  <a:latin typeface="Calibri" pitchFamily="34" charset="0"/>
                </a:endParaRPr>
              </a:p>
              <a:p>
                <a:endParaRPr lang="fr-FR" sz="1400" b="1" dirty="0">
                  <a:latin typeface="Calibri" pitchFamily="34" charset="0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860425" y="1839595"/>
                <a:ext cx="885825" cy="4478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TS </a:t>
                </a:r>
                <a:r>
                  <a:rPr lang="fr-FR" sz="105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Engine</a:t>
                </a:r>
                <a:endParaRPr lang="fr-FR" sz="105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(</a:t>
                </a:r>
                <a:r>
                  <a:rPr lang="fr-FR" sz="105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Optional</a:t>
                </a:r>
                <a:r>
                  <a:rPr lang="fr-FR" sz="1050" b="1" dirty="0" smtClean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  <a:endParaRPr lang="fr-FR" sz="105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 bwMode="auto">
            <a:xfrm>
              <a:off x="1755775" y="4235450"/>
              <a:ext cx="132397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1736725" y="4749800"/>
              <a:ext cx="132397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1755775" y="5273675"/>
              <a:ext cx="132397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1746250" y="5788025"/>
              <a:ext cx="132397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1812925" y="4264025"/>
              <a:ext cx="1038225" cy="46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err="1" smtClean="0">
                  <a:latin typeface="Calibri" pitchFamily="34" charset="0"/>
                </a:rPr>
                <a:t>SyncE</a:t>
              </a:r>
              <a:r>
                <a:rPr lang="fr-FR" sz="1100" b="1" dirty="0" smtClean="0">
                  <a:latin typeface="Calibri" pitchFamily="34" charset="0"/>
                </a:rPr>
                <a:t> </a:t>
              </a:r>
              <a:r>
                <a:rPr lang="fr-FR" sz="1100" b="1" dirty="0" err="1" smtClean="0">
                  <a:latin typeface="Calibri" pitchFamily="34" charset="0"/>
                </a:rPr>
                <a:t>Clocks</a:t>
              </a:r>
              <a:endParaRPr lang="fr-FR" sz="1100" b="1" dirty="0" smtClean="0">
                <a:latin typeface="Calibri" pitchFamily="34" charset="0"/>
              </a:endParaRPr>
            </a:p>
            <a:p>
              <a:r>
                <a:rPr lang="fr-FR" sz="1100" b="1" dirty="0" smtClean="0">
                  <a:latin typeface="Calibri" pitchFamily="34" charset="0"/>
                </a:rPr>
                <a:t>25/125 MHz</a:t>
              </a:r>
              <a:endParaRPr lang="fr-FR" sz="1100" b="1" dirty="0">
                <a:latin typeface="Calibri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698625" y="5292725"/>
              <a:ext cx="1209676" cy="46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Calibri" pitchFamily="34" charset="0"/>
                </a:rPr>
                <a:t>T1/E1 </a:t>
              </a:r>
              <a:r>
                <a:rPr lang="fr-FR" sz="1100" b="1" dirty="0" err="1" smtClean="0">
                  <a:latin typeface="Calibri" pitchFamily="34" charset="0"/>
                </a:rPr>
                <a:t>Clocks</a:t>
              </a:r>
              <a:endParaRPr lang="fr-FR" sz="1100" b="1" dirty="0" smtClean="0">
                <a:latin typeface="Calibri" pitchFamily="34" charset="0"/>
              </a:endParaRPr>
            </a:p>
            <a:p>
              <a:r>
                <a:rPr lang="fr-FR" sz="1100" b="1" dirty="0" smtClean="0">
                  <a:latin typeface="Calibri" pitchFamily="34" charset="0"/>
                </a:rPr>
                <a:t>2.048/1.544 MHz</a:t>
              </a:r>
              <a:endParaRPr lang="fr-FR" sz="1100" b="1" dirty="0">
                <a:latin typeface="Calibri" pitchFamily="34" charset="0"/>
              </a:endParaRPr>
            </a:p>
          </p:txBody>
        </p:sp>
        <p:cxnSp>
          <p:nvCxnSpPr>
            <p:cNvPr id="124" name="Straight Arrow Connector 123"/>
            <p:cNvCxnSpPr>
              <a:endCxn id="206" idx="1"/>
            </p:cNvCxnSpPr>
            <p:nvPr/>
          </p:nvCxnSpPr>
          <p:spPr bwMode="auto">
            <a:xfrm flipV="1">
              <a:off x="4587874" y="3268663"/>
              <a:ext cx="320676" cy="158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23875" y="1306605"/>
              <a:ext cx="1771378" cy="7201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fr-FR" sz="1200" b="1" dirty="0" smtClean="0">
                <a:latin typeface="Calibri" pitchFamily="34" charset="0"/>
              </a:endParaRPr>
            </a:p>
            <a:p>
              <a:r>
                <a:rPr lang="fr-FR" sz="1200" b="1" dirty="0" smtClean="0">
                  <a:latin typeface="Calibri" pitchFamily="34" charset="0"/>
                </a:rPr>
                <a:t>GPS </a:t>
              </a:r>
              <a:r>
                <a:rPr lang="fr-FR" sz="1200" b="1" dirty="0" err="1" smtClean="0">
                  <a:latin typeface="Calibri" pitchFamily="34" charset="0"/>
                </a:rPr>
                <a:t>Receiver</a:t>
              </a:r>
              <a:endParaRPr lang="fr-FR" sz="1200" b="1" dirty="0" smtClean="0">
                <a:latin typeface="Calibri" pitchFamily="34" charset="0"/>
              </a:endParaRPr>
            </a:p>
            <a:p>
              <a:endParaRPr lang="fr-FR" sz="1200" b="1" dirty="0" smtClean="0">
                <a:latin typeface="Calibri" pitchFamily="34" charset="0"/>
              </a:endParaRPr>
            </a:p>
          </p:txBody>
        </p:sp>
        <p:grpSp>
          <p:nvGrpSpPr>
            <p:cNvPr id="7" name="Group 61"/>
            <p:cNvGrpSpPr/>
            <p:nvPr/>
          </p:nvGrpSpPr>
          <p:grpSpPr>
            <a:xfrm>
              <a:off x="2298700" y="1473200"/>
              <a:ext cx="558800" cy="268288"/>
              <a:chOff x="2146300" y="1574800"/>
              <a:chExt cx="711200" cy="166688"/>
            </a:xfrm>
          </p:grpSpPr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2146300" y="1574800"/>
                <a:ext cx="711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2146300" y="1739900"/>
                <a:ext cx="711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cxnSp>
          <p:nvCxnSpPr>
            <p:cNvPr id="65" name="Elbow Connector 64"/>
            <p:cNvCxnSpPr/>
            <p:nvPr/>
          </p:nvCxnSpPr>
          <p:spPr bwMode="auto">
            <a:xfrm>
              <a:off x="-787400" y="2260600"/>
              <a:ext cx="3327400" cy="90170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2324100" y="3086100"/>
              <a:ext cx="7493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5" name="Elbow Connector 74"/>
            <p:cNvCxnSpPr/>
            <p:nvPr/>
          </p:nvCxnSpPr>
          <p:spPr bwMode="auto">
            <a:xfrm rot="5400000" flipH="1" flipV="1">
              <a:off x="2228850" y="2444750"/>
              <a:ext cx="939800" cy="317500"/>
            </a:xfrm>
            <a:prstGeom prst="bentConnector3">
              <a:avLst>
                <a:gd name="adj1" fmla="val 10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8" name="Group 78"/>
            <p:cNvGrpSpPr/>
            <p:nvPr/>
          </p:nvGrpSpPr>
          <p:grpSpPr>
            <a:xfrm>
              <a:off x="7692753" y="3642360"/>
              <a:ext cx="994047" cy="1022349"/>
              <a:chOff x="7514953" y="3610428"/>
              <a:chExt cx="1324247" cy="1120321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514953" y="3610428"/>
                <a:ext cx="1324247" cy="11203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581900" y="3821387"/>
                <a:ext cx="1133475" cy="748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latin typeface="Calibri" pitchFamily="34" charset="0"/>
                  </a:rPr>
                  <a:t>VC-OCXO or </a:t>
                </a:r>
              </a:p>
              <a:p>
                <a:r>
                  <a:rPr lang="fr-FR" sz="1200" b="1" dirty="0" smtClean="0">
                    <a:latin typeface="Calibri" pitchFamily="34" charset="0"/>
                  </a:rPr>
                  <a:t>VC-TCXO</a:t>
                </a:r>
              </a:p>
            </p:txBody>
          </p:sp>
        </p:grpSp>
        <p:cxnSp>
          <p:nvCxnSpPr>
            <p:cNvPr id="88" name="Straight Arrow Connector 87"/>
            <p:cNvCxnSpPr>
              <a:endCxn id="77" idx="2"/>
            </p:cNvCxnSpPr>
            <p:nvPr/>
          </p:nvCxnSpPr>
          <p:spPr bwMode="auto">
            <a:xfrm rot="5400000" flipH="1" flipV="1">
              <a:off x="8080397" y="4773296"/>
              <a:ext cx="217966" cy="79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9" name="Group 79"/>
            <p:cNvGrpSpPr/>
            <p:nvPr/>
          </p:nvGrpSpPr>
          <p:grpSpPr>
            <a:xfrm>
              <a:off x="7692753" y="4881880"/>
              <a:ext cx="994047" cy="1022349"/>
              <a:chOff x="7514953" y="3610428"/>
              <a:chExt cx="1324247" cy="1120321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7514953" y="3610428"/>
                <a:ext cx="1324247" cy="11203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581900" y="3779636"/>
                <a:ext cx="1133475" cy="78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>
                    <a:latin typeface="Calibri" pitchFamily="34" charset="0"/>
                  </a:rPr>
                  <a:t>Analog</a:t>
                </a:r>
                <a:endParaRPr lang="fr-FR" sz="1200" b="1" dirty="0" smtClean="0">
                  <a:latin typeface="Calibri" pitchFamily="34" charset="0"/>
                </a:endParaRPr>
              </a:p>
              <a:p>
                <a:r>
                  <a:rPr lang="fr-FR" sz="1200" b="1" dirty="0" err="1" smtClean="0">
                    <a:latin typeface="Calibri" pitchFamily="34" charset="0"/>
                  </a:rPr>
                  <a:t>Loop</a:t>
                </a:r>
                <a:endParaRPr lang="fr-FR" sz="1200" b="1" dirty="0" smtClean="0">
                  <a:latin typeface="Calibri" pitchFamily="34" charset="0"/>
                </a:endParaRPr>
              </a:p>
              <a:p>
                <a:r>
                  <a:rPr lang="fr-FR" sz="1200" b="1" dirty="0" err="1" smtClean="0">
                    <a:latin typeface="Calibri" pitchFamily="34" charset="0"/>
                  </a:rPr>
                  <a:t>Filter</a:t>
                </a:r>
                <a:endParaRPr lang="fr-FR" sz="1200" b="1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10" name="Group 112"/>
            <p:cNvGrpSpPr/>
            <p:nvPr/>
          </p:nvGrpSpPr>
          <p:grpSpPr>
            <a:xfrm>
              <a:off x="4900930" y="3848735"/>
              <a:ext cx="2047875" cy="790575"/>
              <a:chOff x="5199561" y="2759075"/>
              <a:chExt cx="2128158" cy="78840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5199561" y="2759075"/>
                <a:ext cx="2128158" cy="788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29" tIns="45714" rIns="91429" bIns="4571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45132" y="2877884"/>
                <a:ext cx="1811202" cy="564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Clock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</a:p>
              <a:p>
                <a:r>
                  <a:rPr lang="fr-FR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Multiplier</a:t>
                </a: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 rot="16200000" flipV="1">
                <a:off x="5664200" y="3251200"/>
                <a:ext cx="114300" cy="10160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05" name="Straight Arrow Connector 104"/>
            <p:cNvCxnSpPr>
              <a:endCxn id="97" idx="3"/>
            </p:cNvCxnSpPr>
            <p:nvPr/>
          </p:nvCxnSpPr>
          <p:spPr bwMode="auto">
            <a:xfrm rot="10800000">
              <a:off x="6948806" y="4244024"/>
              <a:ext cx="724535" cy="31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4" name="Straight Arrow Connector 113"/>
            <p:cNvCxnSpPr>
              <a:endCxn id="196" idx="0"/>
            </p:cNvCxnSpPr>
            <p:nvPr/>
          </p:nvCxnSpPr>
          <p:spPr bwMode="auto">
            <a:xfrm rot="16200000" flipH="1">
              <a:off x="3589338" y="2613342"/>
              <a:ext cx="504825" cy="254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1" name="Shape 120"/>
            <p:cNvCxnSpPr>
              <a:stCxn id="196" idx="2"/>
            </p:cNvCxnSpPr>
            <p:nvPr/>
          </p:nvCxnSpPr>
          <p:spPr bwMode="auto">
            <a:xfrm rot="16200000" flipH="1">
              <a:off x="4221163" y="3276282"/>
              <a:ext cx="292735" cy="1049020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3" name="Elbow Connector 122"/>
            <p:cNvCxnSpPr/>
            <p:nvPr/>
          </p:nvCxnSpPr>
          <p:spPr bwMode="auto">
            <a:xfrm rot="16200000" flipH="1">
              <a:off x="3935730" y="4080510"/>
              <a:ext cx="1752600" cy="129540"/>
            </a:xfrm>
            <a:prstGeom prst="bentConnector3">
              <a:avLst>
                <a:gd name="adj1" fmla="val 10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8" name="Elbow Connector 127"/>
            <p:cNvCxnSpPr>
              <a:stCxn id="77" idx="0"/>
            </p:cNvCxnSpPr>
            <p:nvPr/>
          </p:nvCxnSpPr>
          <p:spPr bwMode="auto">
            <a:xfrm rot="16200000" flipV="1">
              <a:off x="6875788" y="2328371"/>
              <a:ext cx="1837623" cy="790356"/>
            </a:xfrm>
            <a:prstGeom prst="bentConnector3">
              <a:avLst>
                <a:gd name="adj1" fmla="val 10041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flipV="1">
              <a:off x="8001000" y="1792705"/>
              <a:ext cx="649705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7363321" y="1443801"/>
              <a:ext cx="1479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latin typeface="Calibri" pitchFamily="34" charset="0"/>
                </a:rPr>
                <a:t>OutputClock</a:t>
              </a:r>
              <a:endParaRPr lang="fr-FR" sz="14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Complete </a:t>
            </a:r>
            <a:r>
              <a:rPr lang="fr-FR" dirty="0" err="1" smtClean="0"/>
              <a:t>Sync</a:t>
            </a:r>
            <a:r>
              <a:rPr lang="fr-FR" dirty="0" smtClean="0"/>
              <a:t> Portfolio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24" y="1030413"/>
            <a:ext cx="4128649" cy="5512891"/>
          </a:xfrm>
        </p:spPr>
        <p:txBody>
          <a:bodyPr/>
          <a:lstStyle/>
          <a:p>
            <a:r>
              <a:rPr lang="fr-FR" sz="2000" b="1" dirty="0" err="1" smtClean="0"/>
              <a:t>GrandMaster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Clocks</a:t>
            </a:r>
            <a:endParaRPr lang="fr-FR" sz="2000" b="1" dirty="0" smtClean="0"/>
          </a:p>
          <a:p>
            <a:pPr lvl="1"/>
            <a:r>
              <a:rPr lang="fr-FR" sz="1600" b="1" dirty="0" smtClean="0"/>
              <a:t>TP5000</a:t>
            </a:r>
          </a:p>
          <a:p>
            <a:pPr lvl="1"/>
            <a:r>
              <a:rPr lang="fr-FR" sz="1600" b="1" dirty="0" smtClean="0"/>
              <a:t>SSU-2000 PTP </a:t>
            </a:r>
            <a:r>
              <a:rPr lang="fr-FR" sz="1600" b="1" dirty="0" err="1" smtClean="0"/>
              <a:t>Blades</a:t>
            </a:r>
            <a:endParaRPr lang="fr-FR" sz="1600" b="1" dirty="0" smtClean="0"/>
          </a:p>
          <a:p>
            <a:pPr lvl="1"/>
            <a:endParaRPr lang="fr-FR" sz="1600" b="1" dirty="0" smtClean="0"/>
          </a:p>
          <a:p>
            <a:r>
              <a:rPr lang="fr-FR" sz="2000" b="1" dirty="0" smtClean="0"/>
              <a:t>Clients</a:t>
            </a:r>
          </a:p>
          <a:p>
            <a:pPr lvl="1"/>
            <a:r>
              <a:rPr lang="fr-FR" sz="1600" b="1" dirty="0" smtClean="0"/>
              <a:t>TP500 Stand-</a:t>
            </a:r>
            <a:r>
              <a:rPr lang="fr-FR" sz="1600" b="1" dirty="0" err="1" smtClean="0"/>
              <a:t>alone</a:t>
            </a:r>
            <a:r>
              <a:rPr lang="fr-FR" sz="1600" b="1" dirty="0" smtClean="0"/>
              <a:t> Client</a:t>
            </a:r>
          </a:p>
          <a:p>
            <a:pPr lvl="1"/>
            <a:r>
              <a:rPr lang="fr-FR" sz="1600" b="1" dirty="0" err="1" smtClean="0"/>
              <a:t>SCi</a:t>
            </a:r>
            <a:r>
              <a:rPr lang="fr-FR" sz="1600" b="1" dirty="0" smtClean="0"/>
              <a:t> Embedded Software </a:t>
            </a:r>
            <a:r>
              <a:rPr lang="fr-FR" sz="1600" b="1" dirty="0" err="1" smtClean="0"/>
              <a:t>Clocks</a:t>
            </a:r>
            <a:endParaRPr lang="fr-FR" sz="1600" b="1" dirty="0" smtClean="0"/>
          </a:p>
          <a:p>
            <a:pPr lvl="1"/>
            <a:r>
              <a:rPr lang="fr-FR" sz="1600" b="1" dirty="0" err="1" smtClean="0"/>
              <a:t>SCf</a:t>
            </a:r>
            <a:r>
              <a:rPr lang="fr-FR" sz="1600" b="1" dirty="0" smtClean="0"/>
              <a:t> Embedded </a:t>
            </a:r>
            <a:r>
              <a:rPr lang="fr-FR" sz="1600" b="1" dirty="0" err="1" smtClean="0"/>
              <a:t>Femtocell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Clocks</a:t>
            </a:r>
            <a:endParaRPr lang="fr-FR" sz="1600" b="1" dirty="0" smtClean="0"/>
          </a:p>
          <a:p>
            <a:pPr lvl="1"/>
            <a:endParaRPr lang="fr-FR" sz="1600" b="1" dirty="0" smtClean="0"/>
          </a:p>
          <a:p>
            <a:r>
              <a:rPr lang="fr-FR" sz="2000" b="1" dirty="0" smtClean="0"/>
              <a:t>Management</a:t>
            </a:r>
          </a:p>
          <a:p>
            <a:pPr lvl="1"/>
            <a:r>
              <a:rPr lang="fr-FR" sz="1600" b="1" dirty="0" err="1" smtClean="0"/>
              <a:t>TimePictra</a:t>
            </a:r>
            <a:r>
              <a:rPr lang="fr-FR" sz="1600" b="1" dirty="0" smtClean="0"/>
              <a:t> Servers</a:t>
            </a:r>
          </a:p>
          <a:p>
            <a:pPr lvl="1"/>
            <a:r>
              <a:rPr lang="fr-FR" sz="1600" b="1" dirty="0" err="1" smtClean="0"/>
              <a:t>TimeScan</a:t>
            </a:r>
            <a:endParaRPr lang="fr-FR" sz="1600" b="1" dirty="0" smtClean="0"/>
          </a:p>
          <a:p>
            <a:pPr lvl="1"/>
            <a:endParaRPr lang="fr-FR" sz="1600" b="1" dirty="0" smtClean="0"/>
          </a:p>
          <a:p>
            <a:r>
              <a:rPr lang="fr-FR" sz="2000" b="1" dirty="0" smtClean="0"/>
              <a:t>Network Engineering and Perf Monitoring</a:t>
            </a:r>
          </a:p>
          <a:p>
            <a:pPr lvl="1"/>
            <a:r>
              <a:rPr lang="fr-FR" sz="1600" b="1" dirty="0" err="1" smtClean="0"/>
              <a:t>TimeAnalyzer</a:t>
            </a:r>
            <a:endParaRPr lang="fr-FR" sz="1600" b="1" dirty="0" smtClean="0"/>
          </a:p>
          <a:p>
            <a:pPr lvl="1"/>
            <a:r>
              <a:rPr lang="fr-FR" sz="1600" b="1" dirty="0" err="1" smtClean="0"/>
              <a:t>TimeWatch</a:t>
            </a:r>
            <a:r>
              <a:rPr lang="fr-FR" sz="1600" b="1" dirty="0" smtClean="0"/>
              <a:t> Probe</a:t>
            </a:r>
          </a:p>
          <a:p>
            <a:pPr lvl="1"/>
            <a:r>
              <a:rPr lang="fr-FR" sz="1600" b="1" dirty="0" err="1" smtClean="0"/>
              <a:t>TimeMonitor</a:t>
            </a:r>
            <a:endParaRPr lang="fr-FR" sz="1600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pPr lvl="1"/>
            <a:endParaRPr lang="fr-FR" sz="1600" b="1" dirty="0" smtClean="0"/>
          </a:p>
          <a:p>
            <a:endParaRPr lang="fr-FR" b="1" dirty="0" smtClean="0"/>
          </a:p>
          <a:p>
            <a:pPr lvl="1"/>
            <a:endParaRPr lang="fr-FR" b="1" dirty="0"/>
          </a:p>
        </p:txBody>
      </p:sp>
      <p:pic>
        <p:nvPicPr>
          <p:cNvPr id="4" name="Picture 11" descr="002_SSU2000_PTP_Bla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819" y="998621"/>
            <a:ext cx="1020939" cy="16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264" y="1588169"/>
            <a:ext cx="3189897" cy="55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574" y="2695073"/>
            <a:ext cx="2482179" cy="4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516" y="5217695"/>
            <a:ext cx="2819400" cy="14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4230" y="5444262"/>
            <a:ext cx="1493481" cy="10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2084" y="3681663"/>
            <a:ext cx="1548063" cy="99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7663" y="3573378"/>
            <a:ext cx="1564106" cy="9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9579" y="3342767"/>
            <a:ext cx="1684421" cy="14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7436" y="6075946"/>
            <a:ext cx="1696279" cy="2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rdatta\My Documents\Symmetricom\PRODUCTS_EmbeddedSystems\Soft1588\MarketingMaterial\Pics\Sc2-RefDes\IMG_0281.jpg"/>
          <p:cNvPicPr>
            <a:picLocks noChangeAspect="1" noChangeArrowheads="1"/>
          </p:cNvPicPr>
          <p:nvPr/>
        </p:nvPicPr>
        <p:blipFill>
          <a:blip r:embed="rId11" cstate="print"/>
          <a:srcRect l="3169" t="6338" r="5546"/>
          <a:stretch>
            <a:fillRect/>
          </a:stretch>
        </p:blipFill>
        <p:spPr bwMode="auto">
          <a:xfrm>
            <a:off x="7532798" y="2213811"/>
            <a:ext cx="1348654" cy="10379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</a:t>
            </a:r>
            <a:endParaRPr lang="en-US" dirty="0"/>
          </a:p>
        </p:txBody>
      </p:sp>
      <p:pic>
        <p:nvPicPr>
          <p:cNvPr id="3" name="Picture 1" descr="C:\Documents and Settings\rdatta\My Documents\Symmetricom\PRODUCTS_EmbeddedSystems\Soft1588\MarketingMaterial\Pics\Sc2-RefDes\IMG_0281.jpg"/>
          <p:cNvPicPr>
            <a:picLocks noChangeAspect="1" noChangeArrowheads="1"/>
          </p:cNvPicPr>
          <p:nvPr/>
        </p:nvPicPr>
        <p:blipFill>
          <a:blip r:embed="rId2" cstate="print"/>
          <a:srcRect l="3169" t="6338" r="5546"/>
          <a:stretch>
            <a:fillRect/>
          </a:stretch>
        </p:blipFill>
        <p:spPr bwMode="auto">
          <a:xfrm>
            <a:off x="157440" y="1505198"/>
            <a:ext cx="6599976" cy="5079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>
            <a:endCxn id="10" idx="1"/>
          </p:cNvCxnSpPr>
          <p:nvPr/>
        </p:nvCxnSpPr>
        <p:spPr bwMode="auto">
          <a:xfrm>
            <a:off x="3794760" y="4297680"/>
            <a:ext cx="3209544" cy="12679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04304" y="5248656"/>
            <a:ext cx="1938528" cy="634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PowerQuicc</a:t>
            </a:r>
            <a:r>
              <a:rPr lang="en-US" sz="1600" dirty="0" smtClean="0"/>
              <a:t> II Pro</a:t>
            </a:r>
          </a:p>
          <a:p>
            <a:r>
              <a:rPr lang="en-US" sz="1600" dirty="0" smtClean="0"/>
              <a:t>MPC8313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973568" y="31181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0608" y="4617720"/>
            <a:ext cx="162763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rot="10800000">
            <a:off x="3529584" y="3191255"/>
            <a:ext cx="3621024" cy="16572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190488" y="1179576"/>
            <a:ext cx="2816352" cy="28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Pct val="60000"/>
              <a:buFont typeface="Wingdings 3" pitchFamily="18" charset="2"/>
              <a:buChar char="u"/>
            </a:pPr>
            <a:r>
              <a:rPr lang="en-US" b="1" dirty="0" smtClean="0"/>
              <a:t>Interfaces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r>
              <a:rPr lang="en-US" sz="1800" dirty="0" smtClean="0"/>
              <a:t>Ethernet RJ45, SFP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r>
              <a:rPr lang="en-US" sz="1800" dirty="0" smtClean="0"/>
              <a:t>E1/T1 Output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r>
              <a:rPr lang="en-US" sz="1800" dirty="0" smtClean="0"/>
              <a:t>10 MHz, 1 </a:t>
            </a:r>
            <a:r>
              <a:rPr lang="en-US" sz="1800" dirty="0" err="1" smtClean="0"/>
              <a:t>pps</a:t>
            </a:r>
            <a:r>
              <a:rPr lang="en-US" sz="1800" dirty="0" smtClean="0"/>
              <a:t> out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r>
              <a:rPr lang="en-US" sz="1800" dirty="0" smtClean="0"/>
              <a:t>Programmable Output clock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r>
              <a:rPr lang="en-US" sz="1800" dirty="0" smtClean="0"/>
              <a:t>External OCXO </a:t>
            </a:r>
            <a:r>
              <a:rPr lang="en-US" sz="1800" dirty="0" err="1" smtClean="0"/>
              <a:t>i</a:t>
            </a:r>
            <a:r>
              <a:rPr lang="en-US" sz="1800" dirty="0" smtClean="0"/>
              <a:t>/f</a:t>
            </a:r>
          </a:p>
          <a:p>
            <a:pPr lvl="1" algn="l">
              <a:buSzPct val="60000"/>
              <a:buFont typeface="Wingdings 3" pitchFamily="18" charset="2"/>
              <a:buChar char="u"/>
            </a:pPr>
            <a:endParaRPr lang="en-US" dirty="0"/>
          </a:p>
        </p:txBody>
      </p:sp>
    </p:spTree>
  </p:cSld>
  <p:clrMapOvr>
    <a:masterClrMapping/>
  </p:clrMapOvr>
  <p:transition advTm="540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Sync SLA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86254" y="-710719"/>
            <a:ext cx="6655008" cy="8113691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square" lIns="91429" tIns="0" rIns="91429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rPr>
              <a:t>NETWORK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103944" y="1258908"/>
            <a:ext cx="4597760" cy="4926174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square" lIns="91429" tIns="0" rIns="91429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rPr>
              <a:t>CENTRAL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/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OFFICE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8" name="Picture 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241" y="2855033"/>
            <a:ext cx="459099" cy="3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C:\Users\Andre Marais\Documents\Process.Filing\ICON Library Art\switche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4227" y="4253006"/>
            <a:ext cx="457200" cy="6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0" descr="object3.png                                                    002670E7Macintosh HD                   BC2E0119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1460" y="2885652"/>
            <a:ext cx="457200" cy="4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16" descr="multiserviceSwitch.png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0575" y="3424545"/>
            <a:ext cx="457200" cy="3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7242894" y="2955453"/>
            <a:ext cx="8726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900" b="1" dirty="0" smtClean="0"/>
              <a:t>Legacy BTS</a:t>
            </a:r>
            <a:endParaRPr lang="en-US" sz="900" dirty="0"/>
          </a:p>
        </p:txBody>
      </p:sp>
      <p:pic>
        <p:nvPicPr>
          <p:cNvPr id="60" name="Picture 52" descr=" tower.png             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50283" y="2624718"/>
            <a:ext cx="449394" cy="9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AutoShape 63"/>
          <p:cNvCxnSpPr>
            <a:cxnSpLocks noChangeShapeType="1"/>
            <a:stCxn id="52" idx="1"/>
          </p:cNvCxnSpPr>
          <p:nvPr/>
        </p:nvCxnSpPr>
        <p:spPr bwMode="auto">
          <a:xfrm rot="10800000" flipV="1">
            <a:off x="2629514" y="3123742"/>
            <a:ext cx="1011946" cy="8627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36" name="AutoShape 63"/>
          <p:cNvCxnSpPr>
            <a:cxnSpLocks noChangeShapeType="1"/>
            <a:stCxn id="53" idx="1"/>
            <a:endCxn id="67" idx="3"/>
          </p:cNvCxnSpPr>
          <p:nvPr/>
        </p:nvCxnSpPr>
        <p:spPr bwMode="auto">
          <a:xfrm rot="10800000" flipV="1">
            <a:off x="2617775" y="3608656"/>
            <a:ext cx="1742801" cy="37531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46" name="AutoShape 63"/>
          <p:cNvCxnSpPr>
            <a:cxnSpLocks noChangeShapeType="1"/>
            <a:stCxn id="48" idx="2"/>
            <a:endCxn id="53" idx="3"/>
          </p:cNvCxnSpPr>
          <p:nvPr/>
        </p:nvCxnSpPr>
        <p:spPr bwMode="auto">
          <a:xfrm rot="5400000">
            <a:off x="5132874" y="2924739"/>
            <a:ext cx="368819" cy="999016"/>
          </a:xfrm>
          <a:prstGeom prst="curvedConnector2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102" name="AutoShape 63"/>
          <p:cNvCxnSpPr>
            <a:cxnSpLocks noChangeShapeType="1"/>
            <a:stCxn id="51" idx="1"/>
            <a:endCxn id="67" idx="2"/>
          </p:cNvCxnSpPr>
          <p:nvPr/>
        </p:nvCxnSpPr>
        <p:spPr bwMode="auto">
          <a:xfrm rot="10800000">
            <a:off x="2094701" y="4091261"/>
            <a:ext cx="1389527" cy="475242"/>
          </a:xfrm>
          <a:prstGeom prst="curvedConnector2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138" name="AutoShape 63"/>
          <p:cNvCxnSpPr>
            <a:cxnSpLocks noChangeShapeType="1"/>
            <a:endCxn id="48" idx="0"/>
          </p:cNvCxnSpPr>
          <p:nvPr/>
        </p:nvCxnSpPr>
        <p:spPr bwMode="auto">
          <a:xfrm rot="10800000" flipV="1">
            <a:off x="5816791" y="2125683"/>
            <a:ext cx="2424684" cy="729350"/>
          </a:xfrm>
          <a:prstGeom prst="curvedConnector2">
            <a:avLst/>
          </a:prstGeom>
          <a:noFill/>
          <a:ln w="9525">
            <a:solidFill>
              <a:srgbClr val="FFC000"/>
            </a:solidFill>
            <a:prstDash val="dash"/>
            <a:round/>
            <a:headEnd type="triangle" w="med" len="med"/>
            <a:tailEnd/>
          </a:ln>
          <a:effectLst/>
        </p:spPr>
      </p:cxnSp>
      <p:pic>
        <p:nvPicPr>
          <p:cNvPr id="149" name="Picture 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948" y="3794430"/>
            <a:ext cx="459099" cy="3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2" name="AutoShape 63"/>
          <p:cNvCxnSpPr>
            <a:cxnSpLocks noChangeShapeType="1"/>
            <a:stCxn id="149" idx="2"/>
            <a:endCxn id="51" idx="3"/>
          </p:cNvCxnSpPr>
          <p:nvPr/>
        </p:nvCxnSpPr>
        <p:spPr bwMode="auto">
          <a:xfrm rot="5400000">
            <a:off x="4853329" y="3267334"/>
            <a:ext cx="387268" cy="2211071"/>
          </a:xfrm>
          <a:prstGeom prst="curvedConnector2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027214" y="4127320"/>
            <a:ext cx="1443023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entury Gothic" pitchFamily="34" charset="0"/>
              </a:rPr>
              <a:t>TimeProvider</a:t>
            </a:r>
            <a:r>
              <a:rPr lang="en-US" sz="1100" dirty="0" smtClean="0">
                <a:latin typeface="Century Gothic" pitchFamily="34" charset="0"/>
              </a:rPr>
              <a:t> 5000 </a:t>
            </a:r>
          </a:p>
          <a:p>
            <a:r>
              <a:rPr lang="en-US" sz="1100" dirty="0" smtClean="0">
                <a:latin typeface="Century Gothic" pitchFamily="34" charset="0"/>
              </a:rPr>
              <a:t>(</a:t>
            </a:r>
            <a:r>
              <a:rPr lang="en-US" sz="1100" dirty="0" err="1" smtClean="0">
                <a:latin typeface="Century Gothic" pitchFamily="34" charset="0"/>
              </a:rPr>
              <a:t>NodeManager</a:t>
            </a:r>
            <a:r>
              <a:rPr lang="en-US" sz="1100" dirty="0" smtClean="0">
                <a:latin typeface="Century Gothic" pitchFamily="34" charset="0"/>
              </a:rPr>
              <a:t>)</a:t>
            </a:r>
          </a:p>
        </p:txBody>
      </p:sp>
      <p:cxnSp>
        <p:nvCxnSpPr>
          <p:cNvPr id="75" name="AutoShape 63"/>
          <p:cNvCxnSpPr>
            <a:cxnSpLocks noChangeShapeType="1"/>
          </p:cNvCxnSpPr>
          <p:nvPr/>
        </p:nvCxnSpPr>
        <p:spPr bwMode="auto">
          <a:xfrm rot="5400000">
            <a:off x="4071115" y="2426273"/>
            <a:ext cx="408237" cy="511366"/>
          </a:xfrm>
          <a:prstGeom prst="curvedConnector2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77" name="AutoShape 63"/>
          <p:cNvCxnSpPr>
            <a:cxnSpLocks noChangeShapeType="1"/>
            <a:stCxn id="98" idx="2"/>
            <a:endCxn id="80" idx="3"/>
          </p:cNvCxnSpPr>
          <p:nvPr/>
        </p:nvCxnSpPr>
        <p:spPr bwMode="auto">
          <a:xfrm rot="5400000">
            <a:off x="5821517" y="874536"/>
            <a:ext cx="291744" cy="2473415"/>
          </a:xfrm>
          <a:prstGeom prst="curvedConnector2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</p:spPr>
      </p:cxnSp>
      <p:pic>
        <p:nvPicPr>
          <p:cNvPr id="80" name="Picture 40" descr="object3.png                                                    002670E7Macintosh HD                   BC2E0119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3481" y="2019024"/>
            <a:ext cx="457200" cy="4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52" descr=" tower.png             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285300" y="1268425"/>
            <a:ext cx="449394" cy="9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2" descr=" tower.png             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79399" y="998264"/>
            <a:ext cx="449394" cy="9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AutoShape 63"/>
          <p:cNvCxnSpPr>
            <a:cxnSpLocks noChangeShapeType="1"/>
            <a:stCxn id="112" idx="1"/>
            <a:endCxn id="149" idx="0"/>
          </p:cNvCxnSpPr>
          <p:nvPr/>
        </p:nvCxnSpPr>
        <p:spPr bwMode="auto">
          <a:xfrm rot="10800000" flipV="1">
            <a:off x="6152498" y="3240652"/>
            <a:ext cx="1410342" cy="553778"/>
          </a:xfrm>
          <a:prstGeom prst="curvedConnector2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ffectLst/>
        </p:spPr>
      </p:cxnSp>
      <p:pic>
        <p:nvPicPr>
          <p:cNvPr id="67" name="Picture 4" descr="C:\Users\Andre Marais\Documents\Symmetricom\Graphics &amp; Images\TSD\timeprovider 5000 front view 4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25" y="3876675"/>
            <a:ext cx="1046149" cy="214586"/>
          </a:xfrm>
          <a:prstGeom prst="rect">
            <a:avLst/>
          </a:prstGeom>
          <a:noFill/>
        </p:spPr>
      </p:pic>
      <p:pic>
        <p:nvPicPr>
          <p:cNvPr id="91" name="Picture 94" descr="g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842" y="3586970"/>
            <a:ext cx="202962" cy="202963"/>
          </a:xfrm>
          <a:prstGeom prst="rect">
            <a:avLst/>
          </a:prstGeom>
          <a:noFill/>
        </p:spPr>
      </p:pic>
      <p:pic>
        <p:nvPicPr>
          <p:cNvPr id="93" name="Picture 94" descr="g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738" y="3038474"/>
            <a:ext cx="202962" cy="202963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5196787" y="3249884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Transparent Clock</a:t>
            </a:r>
          </a:p>
        </p:txBody>
      </p:sp>
      <p:pic>
        <p:nvPicPr>
          <p:cNvPr id="105" name="Picture 94" descr="g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1838" y="2076449"/>
            <a:ext cx="202962" cy="202963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8056844" y="2297384"/>
            <a:ext cx="1087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Client / Slave</a:t>
            </a:r>
          </a:p>
        </p:txBody>
      </p:sp>
      <p:pic>
        <p:nvPicPr>
          <p:cNvPr id="110" name="Picture 94" descr="g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0588" y="4010024"/>
            <a:ext cx="202962" cy="202963"/>
          </a:xfrm>
          <a:prstGeom prst="rect">
            <a:avLst/>
          </a:prstGeom>
          <a:noFill/>
        </p:spPr>
      </p:pic>
      <p:pic>
        <p:nvPicPr>
          <p:cNvPr id="112" name="Picture 6" descr="SYM_TP500_Strgh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2840" y="3163695"/>
            <a:ext cx="433971" cy="1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 Box 40"/>
          <p:cNvSpPr txBox="1">
            <a:spLocks noChangeArrowheads="1"/>
          </p:cNvSpPr>
          <p:nvPr/>
        </p:nvSpPr>
        <p:spPr bwMode="auto">
          <a:xfrm>
            <a:off x="7591425" y="1439583"/>
            <a:ext cx="106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900" b="1" dirty="0" smtClean="0"/>
              <a:t>BTS with embedded 1588 client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625205" y="420238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Boundary Clock</a:t>
            </a:r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6798739" y="1178701"/>
            <a:ext cx="428300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/>
            <a:r>
              <a:rPr lang="en-US" sz="900" b="1" dirty="0" smtClean="0">
                <a:solidFill>
                  <a:schemeClr val="accent1"/>
                </a:solidFill>
              </a:rPr>
              <a:t>GPS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33878" y="3534938"/>
            <a:ext cx="19191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Standalone Client / Slave</a:t>
            </a:r>
          </a:p>
        </p:txBody>
      </p:sp>
      <p:pic>
        <p:nvPicPr>
          <p:cNvPr id="38" name="Picture 52" descr=" tower.png             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515758" y="3561858"/>
            <a:ext cx="449394" cy="9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4" descr="g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8843" y="4202615"/>
            <a:ext cx="202962" cy="202963"/>
          </a:xfrm>
          <a:prstGeom prst="rect">
            <a:avLst/>
          </a:prstGeom>
          <a:noFill/>
        </p:spPr>
      </p:pic>
      <p:cxnSp>
        <p:nvCxnSpPr>
          <p:cNvPr id="40" name="AutoShape 63"/>
          <p:cNvCxnSpPr>
            <a:cxnSpLocks noChangeShapeType="1"/>
          </p:cNvCxnSpPr>
          <p:nvPr/>
        </p:nvCxnSpPr>
        <p:spPr bwMode="auto">
          <a:xfrm rot="10800000">
            <a:off x="6490010" y="3992137"/>
            <a:ext cx="1996068" cy="36799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038086" y="447907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Embedded Client / Slave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67350" y="3846901"/>
            <a:ext cx="21034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Client Clock </a:t>
            </a:r>
            <a:r>
              <a:rPr lang="en-US" sz="1000" dirty="0" smtClean="0">
                <a:latin typeface="Century Gothic" pitchFamily="34" charset="0"/>
              </a:rPr>
              <a:t>(in router/switch)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8636920" y="2095221"/>
            <a:ext cx="175260" cy="1676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927276" y="3043177"/>
            <a:ext cx="175260" cy="1676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729049" y="3615027"/>
            <a:ext cx="175260" cy="16764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274021" y="4010708"/>
            <a:ext cx="175260" cy="16764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978384" y="3156430"/>
            <a:ext cx="175260" cy="16764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867617" y="4213442"/>
            <a:ext cx="175260" cy="1676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18113" y="4447442"/>
            <a:ext cx="8795308" cy="2213418"/>
            <a:chOff x="218113" y="4447442"/>
            <a:chExt cx="8795308" cy="2213418"/>
          </a:xfrm>
        </p:grpSpPr>
        <p:graphicFrame>
          <p:nvGraphicFramePr>
            <p:cNvPr id="214033" name="Object 17"/>
            <p:cNvGraphicFramePr>
              <a:graphicFrameLocks noChangeAspect="1"/>
            </p:cNvGraphicFramePr>
            <p:nvPr/>
          </p:nvGraphicFramePr>
          <p:xfrm>
            <a:off x="4322152" y="4447442"/>
            <a:ext cx="4691269" cy="2129204"/>
          </p:xfrm>
          <a:graphic>
            <a:graphicData uri="http://schemas.openxmlformats.org/presentationml/2006/ole">
              <p:oleObj spid="_x0000_s149506" name="Worksheet" r:id="rId12" imgW="7639060" imgH="3467247" progId="Excel.Sheet.12">
                <p:embed/>
              </p:oleObj>
            </a:graphicData>
          </a:graphic>
        </p:graphicFrame>
        <p:sp>
          <p:nvSpPr>
            <p:cNvPr id="55" name="Line Callout 2 54"/>
            <p:cNvSpPr/>
            <p:nvPr/>
          </p:nvSpPr>
          <p:spPr bwMode="auto">
            <a:xfrm>
              <a:off x="218113" y="5738070"/>
              <a:ext cx="2801923" cy="922790"/>
            </a:xfrm>
            <a:prstGeom prst="borderCallout2">
              <a:avLst>
                <a:gd name="adj1" fmla="val -4379"/>
                <a:gd name="adj2" fmla="val 24268"/>
                <a:gd name="adj3" fmla="val -17985"/>
                <a:gd name="adj4" fmla="val 30952"/>
                <a:gd name="adj5" fmla="val -175898"/>
                <a:gd name="adj6" fmla="val 62698"/>
              </a:avLst>
            </a:prstGeom>
            <a:no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Network visibility through OSS /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mgmt system from </a:t>
              </a:r>
              <a:r>
                <a:rPr kumimoji="0" lang="en-US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NodeManager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V="1">
              <a:off x="3011648" y="4471332"/>
              <a:ext cx="1308682" cy="1275127"/>
            </a:xfrm>
            <a:prstGeom prst="line">
              <a:avLst/>
            </a:prstGeom>
            <a:noFill/>
            <a:ln w="1905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3011649" y="6568580"/>
              <a:ext cx="1300295" cy="83891"/>
            </a:xfrm>
            <a:prstGeom prst="line">
              <a:avLst/>
            </a:prstGeom>
            <a:noFill/>
            <a:ln w="1905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9" grpId="0" animBg="1"/>
      <p:bldP spid="50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SLA Performance Categories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895600" y="2287399"/>
            <a:ext cx="6096000" cy="4114800"/>
            <a:chOff x="304800" y="1143000"/>
            <a:chExt cx="8336022" cy="5334000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387658" y="1143000"/>
              <a:ext cx="6877235" cy="53340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2790548" y="2798379"/>
              <a:ext cx="2071456" cy="19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99099" y="5281448"/>
              <a:ext cx="5220070" cy="19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044823" y="4177862"/>
              <a:ext cx="3728621" cy="19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468969" y="4361793"/>
              <a:ext cx="14398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Frequency Accuracy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81777" y="2982310"/>
              <a:ext cx="1168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Phase Accuracy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5773445" y="3442138"/>
              <a:ext cx="497150" cy="16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40428" y="1786759"/>
              <a:ext cx="1630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Phase &amp; Time Accuracy</a:t>
              </a:r>
              <a:endParaRPr lang="en-US" sz="10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10800000" flipV="1">
              <a:off x="4944862" y="2246586"/>
              <a:ext cx="497150" cy="16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6602027" y="4821621"/>
              <a:ext cx="497150" cy="16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201005" y="5649310"/>
              <a:ext cx="14398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Frequency Accuracy</a:t>
              </a:r>
              <a:endParaRPr lang="en-US" sz="1000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7264893" y="6109138"/>
              <a:ext cx="497150" cy="16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90548" y="1970690"/>
              <a:ext cx="293186" cy="33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79107" y="3350172"/>
              <a:ext cx="293186" cy="33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3383" y="4545724"/>
              <a:ext cx="293186" cy="33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5833241"/>
              <a:ext cx="293186" cy="33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1850" y="5465379"/>
              <a:ext cx="18245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Frequency Division Duplex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8054" y="6017172"/>
              <a:ext cx="7809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Femtocell</a:t>
              </a:r>
              <a:endParaRPr 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97459" y="5833241"/>
              <a:ext cx="805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~ 100 PPB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8835" y="4269828"/>
              <a:ext cx="12282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Wireless Mobility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91388" y="4821621"/>
              <a:ext cx="12666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LTE  / UMTS  FDD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44901" y="4637690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 to 15 PPB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28818" y="2890345"/>
              <a:ext cx="1691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Pseudo Wire Application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67509" y="3166241"/>
              <a:ext cx="1463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E1/T1, G. 823 / G. 824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8777" y="3442138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Sync</a:t>
              </a:r>
              <a:endParaRPr lang="en-US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6673" y="3810000"/>
              <a:ext cx="5757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Traffic</a:t>
              </a:r>
              <a:endParaRPr lang="en-US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77345" y="3442138"/>
              <a:ext cx="5453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~ 2 µs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88270" y="3810000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~ 18 µs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4112" y="2430517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LTE/WiMax TDD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9266" y="1694793"/>
              <a:ext cx="6190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1 - 5 µs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92043" y="2062655"/>
              <a:ext cx="854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LTE/MBMS</a:t>
              </a:r>
              <a:endParaRPr lang="en-US" sz="1000" dirty="0"/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28631" y="3329032"/>
          <a:ext cx="2514600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Overall Client Health</a:t>
                      </a:r>
                      <a:endParaRPr lang="en-US" sz="1400" baseline="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Output TDEV Estimate (ns)</a:t>
                      </a:r>
                    </a:p>
                    <a:p>
                      <a:r>
                        <a:rPr lang="en-US" sz="1100" baseline="0" dirty="0" smtClean="0"/>
                        <a:t>(for phase, time)</a:t>
                      </a:r>
                      <a:endParaRPr lang="en-US" sz="1100" baseline="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Output MDEV Estimate (ppb)</a:t>
                      </a:r>
                    </a:p>
                    <a:p>
                      <a:r>
                        <a:rPr lang="en-US" sz="1100" baseline="0" dirty="0" smtClean="0"/>
                        <a:t>(for frequency)</a:t>
                      </a:r>
                      <a:endParaRPr lang="en-US" sz="11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Right Arrow 41"/>
          <p:cNvSpPr/>
          <p:nvPr/>
        </p:nvSpPr>
        <p:spPr bwMode="auto">
          <a:xfrm>
            <a:off x="2676088" y="3372376"/>
            <a:ext cx="1568741" cy="11241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</a:rPr>
              <a:t>Category determination engine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006" y="1426128"/>
            <a:ext cx="832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 performance is driven by the end application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SLA: Client Performance Metrics 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122910"/>
          <a:ext cx="2247181" cy="524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181"/>
              </a:tblGrid>
              <a:tr h="24058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Metrics</a:t>
                      </a:r>
                      <a:endParaRPr lang="en-US" sz="110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Forward Flow Transient-free (out of 900s)</a:t>
                      </a:r>
                      <a:endParaRPr lang="en-US" sz="80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Forward Flow Transient-free (out of 3600s)</a:t>
                      </a:r>
                      <a:endParaRPr lang="en-US" sz="80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Reverse Flow Transient-free (out</a:t>
                      </a:r>
                      <a:r>
                        <a:rPr lang="en-US" sz="800" baseline="0" dirty="0" smtClean="0"/>
                        <a:t> of 900s)</a:t>
                      </a:r>
                      <a:endParaRPr lang="en-US" sz="80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Reverse Flow Transient-free</a:t>
                      </a:r>
                      <a:r>
                        <a:rPr lang="en-US" sz="800" b="0" baseline="0" dirty="0" smtClean="0"/>
                        <a:t> (out of 3600s)</a:t>
                      </a:r>
                      <a:endParaRPr lang="en-US" sz="800" b="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Forward Flow Operational MinTDEV</a:t>
                      </a:r>
                      <a:r>
                        <a:rPr lang="en-US" sz="800" b="0" baseline="0" dirty="0" smtClean="0"/>
                        <a:t> (ns)</a:t>
                      </a:r>
                      <a:endParaRPr lang="en-US" sz="800" b="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Forward Flow Operational MAFE</a:t>
                      </a:r>
                      <a:r>
                        <a:rPr lang="en-US" sz="800" b="0" baseline="0" dirty="0" smtClean="0"/>
                        <a:t> (ppb)</a:t>
                      </a:r>
                      <a:endParaRPr lang="en-US" sz="800" b="0" dirty="0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Reverse Flow Operational MinTDEV (ns)</a:t>
                      </a:r>
                      <a:endParaRPr lang="en-US" sz="800" b="0" dirty="0"/>
                    </a:p>
                  </a:txBody>
                  <a:tcPr/>
                </a:tc>
              </a:tr>
              <a:tr h="250197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Reverse Flow Operational MAFE</a:t>
                      </a:r>
                      <a:r>
                        <a:rPr lang="en-US" sz="800" b="0" baseline="0" dirty="0" smtClean="0"/>
                        <a:t> (ppb)</a:t>
                      </a:r>
                      <a:endParaRPr lang="en-US" sz="800" b="0" dirty="0"/>
                    </a:p>
                  </a:txBody>
                  <a:tcPr/>
                </a:tc>
              </a:tr>
              <a:tr h="23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/>
                        <a:t>Forward</a:t>
                      </a:r>
                      <a:r>
                        <a:rPr lang="en-US" sz="800" b="0" baseline="0" dirty="0" smtClean="0"/>
                        <a:t> Maximum PDV </a:t>
                      </a:r>
                      <a:r>
                        <a:rPr lang="en-US" sz="800" dirty="0" smtClean="0"/>
                        <a:t>(µsec)</a:t>
                      </a:r>
                    </a:p>
                  </a:txBody>
                  <a:tcPr/>
                </a:tc>
              </a:tr>
              <a:tr h="27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Forward InterPkt</a:t>
                      </a:r>
                      <a:r>
                        <a:rPr lang="en-US" sz="800" baseline="0" dirty="0" smtClean="0"/>
                        <a:t> Jitter (µsec)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Reverse Maximum IPDV (µsec)</a:t>
                      </a:r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Reverse InterPkt</a:t>
                      </a:r>
                      <a:r>
                        <a:rPr lang="en-US" sz="800" baseline="0" dirty="0" smtClean="0"/>
                        <a:t> Jitter (µsec)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Minimal Round</a:t>
                      </a:r>
                      <a:r>
                        <a:rPr lang="en-US" sz="800" baseline="0" dirty="0" smtClean="0"/>
                        <a:t> Trip Delay (µsec)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Operational</a:t>
                      </a:r>
                      <a:r>
                        <a:rPr lang="en-US" sz="800" baseline="0" dirty="0" smtClean="0"/>
                        <a:t> Temperature Max (deg 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Operational</a:t>
                      </a:r>
                      <a:r>
                        <a:rPr lang="en-US" sz="800" baseline="0" dirty="0" smtClean="0"/>
                        <a:t> Temperature Min (deg 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Operational</a:t>
                      </a:r>
                      <a:r>
                        <a:rPr lang="en-US" sz="800" baseline="0" dirty="0" smtClean="0"/>
                        <a:t> Temperature Avg (deg 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5</a:t>
                      </a:r>
                      <a:r>
                        <a:rPr lang="en-US" sz="800" baseline="0" dirty="0" smtClean="0"/>
                        <a:t> Minute Temperature Stability (mdeg C)</a:t>
                      </a:r>
                      <a:endParaRPr lang="en-US" sz="800" dirty="0" smtClean="0"/>
                    </a:p>
                  </a:txBody>
                  <a:tcPr/>
                </a:tc>
              </a:tr>
              <a:tr h="31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60 Minute</a:t>
                      </a:r>
                      <a:r>
                        <a:rPr lang="en-US" sz="800" baseline="0" dirty="0" smtClean="0"/>
                        <a:t> Temperature Stability (mdeg C)</a:t>
                      </a:r>
                      <a:endParaRPr lang="en-US" sz="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132608" y="3243532"/>
          <a:ext cx="1881996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996"/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Overall Client Health</a:t>
                      </a:r>
                      <a:endParaRPr lang="en-US" sz="1050" baseline="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Output TDEV Estimate (ns)</a:t>
                      </a:r>
                      <a:endParaRPr lang="en-US" sz="1050" baseline="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Output MDEV Estimate (ppb)</a:t>
                      </a:r>
                      <a:endParaRPr lang="en-US" sz="105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 bwMode="auto">
          <a:xfrm>
            <a:off x="5174412" y="3420373"/>
            <a:ext cx="1295400" cy="914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Performance Calculator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Engine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6589143" y="3671977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2501660" y="1397479"/>
            <a:ext cx="224287" cy="95753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536" y="1708030"/>
            <a:ext cx="181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Packet Availability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 bwMode="auto">
          <a:xfrm>
            <a:off x="2507411" y="2386641"/>
            <a:ext cx="224287" cy="95753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5841" y="2662687"/>
            <a:ext cx="158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Packet Stability</a:t>
            </a:r>
            <a:endParaRPr lang="en-US" sz="1600" dirty="0"/>
          </a:p>
        </p:txBody>
      </p:sp>
      <p:sp>
        <p:nvSpPr>
          <p:cNvPr id="18" name="Right Brace 17"/>
          <p:cNvSpPr/>
          <p:nvPr/>
        </p:nvSpPr>
        <p:spPr bwMode="auto">
          <a:xfrm>
            <a:off x="2521788" y="3393055"/>
            <a:ext cx="224287" cy="1368725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7615" y="3879010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Network Jitter (SLA)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9029" y="5420262"/>
            <a:ext cx="2111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Temperature Stability</a:t>
            </a:r>
            <a:endParaRPr lang="en-US" sz="1600" dirty="0"/>
          </a:p>
        </p:txBody>
      </p:sp>
      <p:sp>
        <p:nvSpPr>
          <p:cNvPr id="25" name="Right Brace 24"/>
          <p:cNvSpPr/>
          <p:nvPr/>
        </p:nvSpPr>
        <p:spPr bwMode="auto">
          <a:xfrm>
            <a:off x="2518912" y="4796285"/>
            <a:ext cx="224287" cy="1570009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ight Brace 30"/>
          <p:cNvSpPr/>
          <p:nvPr/>
        </p:nvSpPr>
        <p:spPr bwMode="auto">
          <a:xfrm>
            <a:off x="4744528" y="1871932"/>
            <a:ext cx="310551" cy="3717986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SLA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Monitoring &amp; management</a:t>
            </a:r>
          </a:p>
          <a:p>
            <a:pPr lvl="2"/>
            <a:r>
              <a:rPr lang="en-US" dirty="0" smtClean="0"/>
              <a:t>Gives key insights into network timing performance</a:t>
            </a:r>
          </a:p>
          <a:p>
            <a:pPr lvl="2"/>
            <a:r>
              <a:rPr lang="en-US" dirty="0" smtClean="0"/>
              <a:t>Simplifies the key factors contributing to client performance</a:t>
            </a:r>
          </a:p>
          <a:p>
            <a:pPr lvl="2"/>
            <a:r>
              <a:rPr lang="en-US" dirty="0" smtClean="0"/>
              <a:t>Drill down details for understanding performance ‘bottlenecks’</a:t>
            </a:r>
          </a:p>
          <a:p>
            <a:pPr lvl="2"/>
            <a:r>
              <a:rPr lang="en-US" dirty="0" smtClean="0"/>
              <a:t>Network mapping give visibility into trouble spots</a:t>
            </a:r>
          </a:p>
          <a:p>
            <a:pPr lvl="2"/>
            <a:r>
              <a:rPr lang="en-US" dirty="0" smtClean="0"/>
              <a:t>Time trending give visibility into trouble areas 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 Leverages clients in the network as ‘probes’ </a:t>
            </a:r>
          </a:p>
          <a:p>
            <a:endParaRPr lang="en-US" dirty="0" smtClean="0"/>
          </a:p>
          <a:p>
            <a:r>
              <a:rPr lang="en-US" b="1" dirty="0" smtClean="0"/>
              <a:t> Deep insights into the overall network’s operation as well</a:t>
            </a:r>
          </a:p>
          <a:p>
            <a:endParaRPr lang="en-US" dirty="0" smtClean="0"/>
          </a:p>
          <a:p>
            <a:r>
              <a:rPr lang="en-US" b="1" dirty="0" smtClean="0"/>
              <a:t> Network level monitoring &amp; management are essential for carrier class packet timing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123" name="Rectangle 1029"/>
          <p:cNvSpPr>
            <a:spLocks noChangeArrowheads="1"/>
          </p:cNvSpPr>
          <p:nvPr/>
        </p:nvSpPr>
        <p:spPr bwMode="auto">
          <a:xfrm>
            <a:off x="2895600" y="4630080"/>
            <a:ext cx="6124575" cy="458788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143000"/>
            <a:ext cx="27432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5299" y="1459409"/>
            <a:ext cx="5880101" cy="506839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/>
              <a:t>GrandMaster</a:t>
            </a:r>
            <a:r>
              <a:rPr lang="en-US" dirty="0" smtClean="0"/>
              <a:t> Clocks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SSU2000 PTP Blades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Clients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 Stand-alone Client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SCi2000 Embedded Software Clock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Operational SLA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Management Platform </a:t>
            </a:r>
            <a:r>
              <a:rPr lang="en-US" dirty="0" err="1" smtClean="0">
                <a:solidFill>
                  <a:schemeClr val="bg1"/>
                </a:solidFill>
              </a:rPr>
              <a:t>TimePictra</a:t>
            </a:r>
            <a:r>
              <a:rPr lang="en-US" dirty="0" smtClean="0">
                <a:solidFill>
                  <a:schemeClr val="bg1"/>
                </a:solidFill>
              </a:rPr>
              <a:t> 4.0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Network Engineering and Performance Monitoring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TimeAnalyzer</a:t>
            </a:r>
            <a:endParaRPr lang="en-US" dirty="0" smtClean="0"/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TimeWatch</a:t>
            </a: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TimePictra</a:t>
            </a:r>
            <a:r>
              <a:rPr lang="en-US" dirty="0" smtClean="0"/>
              <a:t> 4.0 – 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New Products Support</a:t>
            </a:r>
          </a:p>
          <a:p>
            <a:pPr lvl="1"/>
            <a:r>
              <a:rPr lang="en-US" baseline="0" dirty="0" smtClean="0"/>
              <a:t>SSU-2000 6.0 PTP Blade</a:t>
            </a:r>
          </a:p>
          <a:p>
            <a:pPr lvl="1"/>
            <a:r>
              <a:rPr lang="en-US" baseline="0" dirty="0" smtClean="0"/>
              <a:t>TimeProvider 5000 1.1 full FCAPS</a:t>
            </a:r>
          </a:p>
          <a:p>
            <a:pPr lvl="1"/>
            <a:r>
              <a:rPr lang="en-US" baseline="0" dirty="0" smtClean="0"/>
              <a:t>TimeProvider 500 2.0 enhanced monitoring</a:t>
            </a:r>
          </a:p>
          <a:p>
            <a:pPr lvl="1"/>
            <a:r>
              <a:rPr lang="en-US" dirty="0" smtClean="0"/>
              <a:t>IEEE 1588 Client Monitoring</a:t>
            </a:r>
          </a:p>
          <a:p>
            <a:pPr lvl="1">
              <a:buNone/>
            </a:pPr>
            <a:endParaRPr lang="en-US" baseline="0" dirty="0" smtClean="0"/>
          </a:p>
          <a:p>
            <a:pPr lvl="0"/>
            <a:r>
              <a:rPr lang="en-US" baseline="0" dirty="0" smtClean="0"/>
              <a:t>Enhancements over 3.x</a:t>
            </a:r>
          </a:p>
          <a:p>
            <a:pPr lvl="1"/>
            <a:r>
              <a:rPr lang="en-US" dirty="0" smtClean="0"/>
              <a:t>Oracle 10g DB &amp; App Server</a:t>
            </a:r>
          </a:p>
          <a:p>
            <a:pPr lvl="1"/>
            <a:r>
              <a:rPr lang="en-US" baseline="0" dirty="0" smtClean="0"/>
              <a:t>HP-UX</a:t>
            </a:r>
            <a:r>
              <a:rPr lang="en-US" dirty="0" smtClean="0"/>
              <a:t> 11i v2 support on PA-RISC/Itanium processor</a:t>
            </a:r>
          </a:p>
          <a:p>
            <a:pPr lvl="1"/>
            <a:r>
              <a:rPr lang="en-US" dirty="0" smtClean="0"/>
              <a:t>SSU-2000 configuration backup &amp; restore</a:t>
            </a:r>
          </a:p>
          <a:p>
            <a:pPr lvl="1"/>
            <a:r>
              <a:rPr lang="en-US" dirty="0" smtClean="0"/>
              <a:t>SSU-2000,</a:t>
            </a:r>
            <a:r>
              <a:rPr lang="en-US" baseline="0" dirty="0" smtClean="0"/>
              <a:t> TimeProvider, TimeSource revision control</a:t>
            </a:r>
          </a:p>
          <a:p>
            <a:pPr lvl="1"/>
            <a:r>
              <a:rPr lang="en-US" baseline="0" dirty="0" smtClean="0"/>
              <a:t>TimeProvider 500 batch firmware download</a:t>
            </a:r>
          </a:p>
          <a:p>
            <a:pPr lvl="1"/>
            <a:r>
              <a:rPr lang="en-US" baseline="0" dirty="0" smtClean="0"/>
              <a:t>SSL support for WEB</a:t>
            </a:r>
          </a:p>
          <a:p>
            <a:pPr lvl="1"/>
            <a:r>
              <a:rPr lang="en-US" baseline="0" dirty="0" smtClean="0"/>
              <a:t>Up to 2500 NEs with dynamic sizing for 500/1500/2500 NEs</a:t>
            </a:r>
          </a:p>
          <a:p>
            <a:pPr lvl="1"/>
            <a:r>
              <a:rPr lang="en-US" dirty="0" smtClean="0"/>
              <a:t>SNMP (Northbound) support available in std. package</a:t>
            </a:r>
            <a:endParaRPr lang="en-US" baseline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18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Symmetricom Confidential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Management  for TP5000 – 1.1 &amp; TP500 – 2.0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8157DFA-2E6E-4B73-8038-45A69EC2505F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409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1081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0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9200"/>
            <a:ext cx="60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60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0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6600"/>
            <a:ext cx="37338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1" descr="SYM_SSU2000_Strgh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2000"/>
            <a:ext cx="990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2" descr="SYM_TimeHub_Strgh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648200"/>
            <a:ext cx="914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3" descr="SYM_TP5000_Strgh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876800"/>
            <a:ext cx="1219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4" descr="SYM_TP5000_Strgh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876800"/>
            <a:ext cx="1143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6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7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8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9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20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21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22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23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638800"/>
            <a:ext cx="685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82" name="Straight Connector 25"/>
          <p:cNvCxnSpPr>
            <a:cxnSpLocks noChangeShapeType="1"/>
          </p:cNvCxnSpPr>
          <p:nvPr/>
        </p:nvCxnSpPr>
        <p:spPr bwMode="auto">
          <a:xfrm>
            <a:off x="914400" y="5791200"/>
            <a:ext cx="609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0983" name="Straight Connector 27"/>
          <p:cNvCxnSpPr>
            <a:cxnSpLocks noChangeShapeType="1"/>
          </p:cNvCxnSpPr>
          <p:nvPr/>
        </p:nvCxnSpPr>
        <p:spPr bwMode="auto">
          <a:xfrm>
            <a:off x="5181600" y="57912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0984" name="Straight Connector 28"/>
          <p:cNvCxnSpPr>
            <a:cxnSpLocks noChangeShapeType="1"/>
          </p:cNvCxnSpPr>
          <p:nvPr/>
        </p:nvCxnSpPr>
        <p:spPr bwMode="auto">
          <a:xfrm>
            <a:off x="3124200" y="57912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0985" name="Straight Connector 29"/>
          <p:cNvCxnSpPr>
            <a:cxnSpLocks noChangeShapeType="1"/>
          </p:cNvCxnSpPr>
          <p:nvPr/>
        </p:nvCxnSpPr>
        <p:spPr bwMode="auto">
          <a:xfrm>
            <a:off x="7543800" y="5791200"/>
            <a:ext cx="685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0986" name="Straight Connector 31"/>
          <p:cNvCxnSpPr>
            <a:cxnSpLocks noChangeShapeType="1"/>
          </p:cNvCxnSpPr>
          <p:nvPr/>
        </p:nvCxnSpPr>
        <p:spPr bwMode="auto">
          <a:xfrm rot="10800000" flipV="1">
            <a:off x="495300" y="5257800"/>
            <a:ext cx="6477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7" name="Straight Connector 33"/>
          <p:cNvCxnSpPr>
            <a:cxnSpLocks noChangeShapeType="1"/>
          </p:cNvCxnSpPr>
          <p:nvPr/>
        </p:nvCxnSpPr>
        <p:spPr bwMode="auto">
          <a:xfrm rot="5400000">
            <a:off x="990600" y="5410200"/>
            <a:ext cx="457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8" name="Straight Connector 35"/>
          <p:cNvCxnSpPr>
            <a:cxnSpLocks noChangeShapeType="1"/>
          </p:cNvCxnSpPr>
          <p:nvPr/>
        </p:nvCxnSpPr>
        <p:spPr bwMode="auto">
          <a:xfrm rot="16200000" flipH="1">
            <a:off x="1279525" y="5470525"/>
            <a:ext cx="45085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9" name="Straight Connector 38"/>
          <p:cNvCxnSpPr>
            <a:cxnSpLocks noChangeShapeType="1"/>
          </p:cNvCxnSpPr>
          <p:nvPr/>
        </p:nvCxnSpPr>
        <p:spPr bwMode="auto">
          <a:xfrm rot="16200000" flipH="1">
            <a:off x="1657350" y="5353050"/>
            <a:ext cx="381000" cy="190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0" name="Straight Connector 40"/>
          <p:cNvCxnSpPr>
            <a:cxnSpLocks noChangeShapeType="1"/>
          </p:cNvCxnSpPr>
          <p:nvPr/>
        </p:nvCxnSpPr>
        <p:spPr bwMode="auto">
          <a:xfrm rot="5400000">
            <a:off x="2743200" y="5334000"/>
            <a:ext cx="381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1" name="Straight Connector 42"/>
          <p:cNvCxnSpPr>
            <a:cxnSpLocks noChangeShapeType="1"/>
          </p:cNvCxnSpPr>
          <p:nvPr/>
        </p:nvCxnSpPr>
        <p:spPr bwMode="auto">
          <a:xfrm rot="5400000">
            <a:off x="3009900" y="5448300"/>
            <a:ext cx="457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2" name="Straight Connector 45"/>
          <p:cNvCxnSpPr>
            <a:cxnSpLocks noChangeShapeType="1"/>
          </p:cNvCxnSpPr>
          <p:nvPr/>
        </p:nvCxnSpPr>
        <p:spPr bwMode="auto">
          <a:xfrm rot="5400000">
            <a:off x="3276600" y="54864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3" name="Straight Connector 47"/>
          <p:cNvCxnSpPr>
            <a:cxnSpLocks noChangeShapeType="1"/>
          </p:cNvCxnSpPr>
          <p:nvPr/>
        </p:nvCxnSpPr>
        <p:spPr bwMode="auto">
          <a:xfrm rot="16200000" flipH="1">
            <a:off x="3600450" y="5314950"/>
            <a:ext cx="381000" cy="266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4" name="Straight Connector 50"/>
          <p:cNvCxnSpPr>
            <a:cxnSpLocks noChangeShapeType="1"/>
          </p:cNvCxnSpPr>
          <p:nvPr/>
        </p:nvCxnSpPr>
        <p:spPr bwMode="auto">
          <a:xfrm rot="5400000">
            <a:off x="4705350" y="5238750"/>
            <a:ext cx="533400" cy="266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5" name="Straight Connector 52"/>
          <p:cNvCxnSpPr>
            <a:cxnSpLocks noChangeShapeType="1"/>
          </p:cNvCxnSpPr>
          <p:nvPr/>
        </p:nvCxnSpPr>
        <p:spPr bwMode="auto">
          <a:xfrm rot="5400000">
            <a:off x="5068888" y="5295900"/>
            <a:ext cx="531812" cy="153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6" name="Straight Connector 54"/>
          <p:cNvCxnSpPr>
            <a:cxnSpLocks noChangeShapeType="1"/>
          </p:cNvCxnSpPr>
          <p:nvPr/>
        </p:nvCxnSpPr>
        <p:spPr bwMode="auto">
          <a:xfrm rot="16200000" flipH="1">
            <a:off x="5372100" y="5295900"/>
            <a:ext cx="533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7" name="Straight Connector 59"/>
          <p:cNvCxnSpPr>
            <a:cxnSpLocks noChangeShapeType="1"/>
          </p:cNvCxnSpPr>
          <p:nvPr/>
        </p:nvCxnSpPr>
        <p:spPr bwMode="auto">
          <a:xfrm rot="16200000" flipH="1">
            <a:off x="5734050" y="5162550"/>
            <a:ext cx="533400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8" name="Straight Connector 61"/>
          <p:cNvCxnSpPr>
            <a:cxnSpLocks noChangeShapeType="1"/>
          </p:cNvCxnSpPr>
          <p:nvPr/>
        </p:nvCxnSpPr>
        <p:spPr bwMode="auto">
          <a:xfrm rot="5400000">
            <a:off x="7029450" y="5200650"/>
            <a:ext cx="533400" cy="34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9" name="Straight Connector 63"/>
          <p:cNvCxnSpPr>
            <a:cxnSpLocks noChangeShapeType="1"/>
          </p:cNvCxnSpPr>
          <p:nvPr/>
        </p:nvCxnSpPr>
        <p:spPr bwMode="auto">
          <a:xfrm rot="5400000">
            <a:off x="7391400" y="5334000"/>
            <a:ext cx="5334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0" name="Straight Connector 65"/>
          <p:cNvCxnSpPr>
            <a:cxnSpLocks noChangeShapeType="1"/>
          </p:cNvCxnSpPr>
          <p:nvPr/>
        </p:nvCxnSpPr>
        <p:spPr bwMode="auto">
          <a:xfrm rot="16200000" flipH="1">
            <a:off x="7734300" y="5295900"/>
            <a:ext cx="533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1" name="Straight Connector 67"/>
          <p:cNvCxnSpPr>
            <a:cxnSpLocks noChangeShapeType="1"/>
          </p:cNvCxnSpPr>
          <p:nvPr/>
        </p:nvCxnSpPr>
        <p:spPr bwMode="auto">
          <a:xfrm rot="16200000" flipH="1">
            <a:off x="8039100" y="5143500"/>
            <a:ext cx="5334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2" name="Straight Connector 94"/>
          <p:cNvCxnSpPr>
            <a:cxnSpLocks noChangeShapeType="1"/>
          </p:cNvCxnSpPr>
          <p:nvPr/>
        </p:nvCxnSpPr>
        <p:spPr bwMode="auto">
          <a:xfrm rot="5400000">
            <a:off x="4496594" y="3047206"/>
            <a:ext cx="304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3" name="Straight Connector 97"/>
          <p:cNvCxnSpPr>
            <a:cxnSpLocks noChangeShapeType="1"/>
          </p:cNvCxnSpPr>
          <p:nvPr/>
        </p:nvCxnSpPr>
        <p:spPr bwMode="auto">
          <a:xfrm rot="5400000">
            <a:off x="5145087" y="4608513"/>
            <a:ext cx="531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4" name="Straight Connector 99"/>
          <p:cNvCxnSpPr>
            <a:cxnSpLocks noChangeShapeType="1"/>
          </p:cNvCxnSpPr>
          <p:nvPr/>
        </p:nvCxnSpPr>
        <p:spPr bwMode="auto">
          <a:xfrm>
            <a:off x="6248400" y="4114800"/>
            <a:ext cx="12954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5" name="Straight Connector 101"/>
          <p:cNvCxnSpPr>
            <a:cxnSpLocks noChangeShapeType="1"/>
          </p:cNvCxnSpPr>
          <p:nvPr/>
        </p:nvCxnSpPr>
        <p:spPr bwMode="auto">
          <a:xfrm rot="5400000">
            <a:off x="3276600" y="4343400"/>
            <a:ext cx="381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6" name="Straight Connector 103"/>
          <p:cNvCxnSpPr>
            <a:cxnSpLocks noChangeShapeType="1"/>
          </p:cNvCxnSpPr>
          <p:nvPr/>
        </p:nvCxnSpPr>
        <p:spPr bwMode="auto">
          <a:xfrm rot="10800000" flipV="1">
            <a:off x="1447800" y="3962400"/>
            <a:ext cx="1447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7" name="Straight Connector 111"/>
          <p:cNvCxnSpPr>
            <a:cxnSpLocks noChangeShapeType="1"/>
          </p:cNvCxnSpPr>
          <p:nvPr/>
        </p:nvCxnSpPr>
        <p:spPr bwMode="auto">
          <a:xfrm>
            <a:off x="1676400" y="2057400"/>
            <a:ext cx="548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8" name="Straight Connector 113"/>
          <p:cNvCxnSpPr>
            <a:cxnSpLocks noChangeShapeType="1"/>
          </p:cNvCxnSpPr>
          <p:nvPr/>
        </p:nvCxnSpPr>
        <p:spPr bwMode="auto">
          <a:xfrm rot="5400000">
            <a:off x="6981825" y="1874838"/>
            <a:ext cx="3635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9" name="Straight Connector 115"/>
          <p:cNvCxnSpPr>
            <a:cxnSpLocks noChangeShapeType="1"/>
          </p:cNvCxnSpPr>
          <p:nvPr/>
        </p:nvCxnSpPr>
        <p:spPr bwMode="auto">
          <a:xfrm rot="5400000">
            <a:off x="6067425" y="1874838"/>
            <a:ext cx="3635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0" name="Straight Connector 117"/>
          <p:cNvCxnSpPr>
            <a:cxnSpLocks noChangeShapeType="1"/>
          </p:cNvCxnSpPr>
          <p:nvPr/>
        </p:nvCxnSpPr>
        <p:spPr bwMode="auto">
          <a:xfrm rot="5400000">
            <a:off x="2486025" y="1874838"/>
            <a:ext cx="3635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1" name="Straight Connector 119"/>
          <p:cNvCxnSpPr>
            <a:cxnSpLocks noChangeShapeType="1"/>
          </p:cNvCxnSpPr>
          <p:nvPr/>
        </p:nvCxnSpPr>
        <p:spPr bwMode="auto">
          <a:xfrm rot="5400000">
            <a:off x="1495425" y="1874838"/>
            <a:ext cx="3635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2" name="Straight Connector 123"/>
          <p:cNvCxnSpPr>
            <a:cxnSpLocks noChangeShapeType="1"/>
          </p:cNvCxnSpPr>
          <p:nvPr/>
        </p:nvCxnSpPr>
        <p:spPr bwMode="auto">
          <a:xfrm rot="5400000">
            <a:off x="4495801" y="2133600"/>
            <a:ext cx="152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13" name="TextBox 126"/>
          <p:cNvSpPr txBox="1">
            <a:spLocks noChangeArrowheads="1"/>
          </p:cNvSpPr>
          <p:nvPr/>
        </p:nvSpPr>
        <p:spPr bwMode="auto">
          <a:xfrm>
            <a:off x="5143977" y="2133600"/>
            <a:ext cx="1516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TCP/IP Network</a:t>
            </a:r>
          </a:p>
        </p:txBody>
      </p:sp>
      <p:sp>
        <p:nvSpPr>
          <p:cNvPr id="41014" name="TextBox 127"/>
          <p:cNvSpPr txBox="1">
            <a:spLocks noChangeArrowheads="1"/>
          </p:cNvSpPr>
          <p:nvPr/>
        </p:nvSpPr>
        <p:spPr bwMode="auto">
          <a:xfrm>
            <a:off x="3924777" y="3657600"/>
            <a:ext cx="1516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TCP/IP Network</a:t>
            </a:r>
          </a:p>
        </p:txBody>
      </p:sp>
      <p:sp>
        <p:nvSpPr>
          <p:cNvPr id="41015" name="TextBox 129"/>
          <p:cNvSpPr txBox="1">
            <a:spLocks noChangeArrowheads="1"/>
          </p:cNvSpPr>
          <p:nvPr/>
        </p:nvSpPr>
        <p:spPr bwMode="auto">
          <a:xfrm>
            <a:off x="2088945" y="3886200"/>
            <a:ext cx="502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TL1</a:t>
            </a:r>
          </a:p>
        </p:txBody>
      </p:sp>
      <p:sp>
        <p:nvSpPr>
          <p:cNvPr id="41016" name="TextBox 131"/>
          <p:cNvSpPr txBox="1">
            <a:spLocks noChangeArrowheads="1"/>
          </p:cNvSpPr>
          <p:nvPr/>
        </p:nvSpPr>
        <p:spPr bwMode="auto">
          <a:xfrm>
            <a:off x="3003345" y="4191000"/>
            <a:ext cx="502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TL1</a:t>
            </a:r>
          </a:p>
        </p:txBody>
      </p:sp>
      <p:sp>
        <p:nvSpPr>
          <p:cNvPr id="41017" name="TextBox 132"/>
          <p:cNvSpPr txBox="1">
            <a:spLocks noChangeArrowheads="1"/>
          </p:cNvSpPr>
          <p:nvPr/>
        </p:nvSpPr>
        <p:spPr bwMode="auto">
          <a:xfrm>
            <a:off x="4802594" y="4343400"/>
            <a:ext cx="70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SNMP</a:t>
            </a:r>
          </a:p>
        </p:txBody>
      </p:sp>
      <p:sp>
        <p:nvSpPr>
          <p:cNvPr id="41018" name="TextBox 133"/>
          <p:cNvSpPr txBox="1">
            <a:spLocks noChangeArrowheads="1"/>
          </p:cNvSpPr>
          <p:nvPr/>
        </p:nvSpPr>
        <p:spPr bwMode="auto">
          <a:xfrm>
            <a:off x="5945594" y="4191000"/>
            <a:ext cx="70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SNMP</a:t>
            </a:r>
          </a:p>
        </p:txBody>
      </p:sp>
      <p:sp>
        <p:nvSpPr>
          <p:cNvPr id="41019" name="TextBox 138"/>
          <p:cNvSpPr txBox="1">
            <a:spLocks noChangeArrowheads="1"/>
          </p:cNvSpPr>
          <p:nvPr/>
        </p:nvSpPr>
        <p:spPr bwMode="auto">
          <a:xfrm>
            <a:off x="-60834" y="5257800"/>
            <a:ext cx="1249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/>
              <a:t>1588 mgmt </a:t>
            </a:r>
            <a:r>
              <a:rPr lang="en-US" sz="1100" b="1" dirty="0" err="1"/>
              <a:t>msg</a:t>
            </a:r>
            <a:endParaRPr lang="en-US" sz="1100" b="1" dirty="0"/>
          </a:p>
        </p:txBody>
      </p:sp>
      <p:sp>
        <p:nvSpPr>
          <p:cNvPr id="41020" name="TextBox 139"/>
          <p:cNvSpPr txBox="1">
            <a:spLocks noChangeArrowheads="1"/>
          </p:cNvSpPr>
          <p:nvPr/>
        </p:nvSpPr>
        <p:spPr bwMode="auto">
          <a:xfrm>
            <a:off x="1838478" y="5257800"/>
            <a:ext cx="1249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1588 mgmt msg</a:t>
            </a:r>
          </a:p>
        </p:txBody>
      </p:sp>
      <p:sp>
        <p:nvSpPr>
          <p:cNvPr id="41021" name="TextBox 140"/>
          <p:cNvSpPr txBox="1">
            <a:spLocks noChangeArrowheads="1"/>
          </p:cNvSpPr>
          <p:nvPr/>
        </p:nvSpPr>
        <p:spPr bwMode="auto">
          <a:xfrm>
            <a:off x="3895878" y="5257800"/>
            <a:ext cx="1249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1588 mgmt msg</a:t>
            </a:r>
          </a:p>
        </p:txBody>
      </p:sp>
      <p:sp>
        <p:nvSpPr>
          <p:cNvPr id="41022" name="TextBox 141"/>
          <p:cNvSpPr txBox="1">
            <a:spLocks noChangeArrowheads="1"/>
          </p:cNvSpPr>
          <p:nvPr/>
        </p:nvSpPr>
        <p:spPr bwMode="auto">
          <a:xfrm>
            <a:off x="6258078" y="5181600"/>
            <a:ext cx="1249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1588 mgmt msg</a:t>
            </a:r>
          </a:p>
        </p:txBody>
      </p:sp>
      <p:sp>
        <p:nvSpPr>
          <p:cNvPr id="41023" name="TextBox 147"/>
          <p:cNvSpPr txBox="1">
            <a:spLocks noChangeArrowheads="1"/>
          </p:cNvSpPr>
          <p:nvPr/>
        </p:nvSpPr>
        <p:spPr bwMode="auto">
          <a:xfrm>
            <a:off x="2141144" y="2342866"/>
            <a:ext cx="1926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TimePictra</a:t>
            </a:r>
            <a:r>
              <a:rPr lang="en-US" sz="1600" b="1" dirty="0"/>
              <a:t> Server</a:t>
            </a:r>
          </a:p>
        </p:txBody>
      </p:sp>
      <p:sp>
        <p:nvSpPr>
          <p:cNvPr id="41024" name="TextBox 148"/>
          <p:cNvSpPr txBox="1">
            <a:spLocks noChangeArrowheads="1"/>
          </p:cNvSpPr>
          <p:nvPr/>
        </p:nvSpPr>
        <p:spPr bwMode="auto">
          <a:xfrm>
            <a:off x="1578168" y="1676400"/>
            <a:ext cx="912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Web Client</a:t>
            </a:r>
          </a:p>
        </p:txBody>
      </p:sp>
      <p:sp>
        <p:nvSpPr>
          <p:cNvPr id="41025" name="Rectangle 149"/>
          <p:cNvSpPr>
            <a:spLocks noChangeArrowheads="1"/>
          </p:cNvSpPr>
          <p:nvPr/>
        </p:nvSpPr>
        <p:spPr bwMode="auto">
          <a:xfrm>
            <a:off x="6150168" y="1676400"/>
            <a:ext cx="912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Web Client</a:t>
            </a:r>
          </a:p>
        </p:txBody>
      </p:sp>
      <p:sp>
        <p:nvSpPr>
          <p:cNvPr id="41026" name="Rectangle 150"/>
          <p:cNvSpPr>
            <a:spLocks noChangeArrowheads="1"/>
          </p:cNvSpPr>
          <p:nvPr/>
        </p:nvSpPr>
        <p:spPr bwMode="auto">
          <a:xfrm>
            <a:off x="2568768" y="1676400"/>
            <a:ext cx="912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Web Client</a:t>
            </a:r>
          </a:p>
        </p:txBody>
      </p:sp>
      <p:sp>
        <p:nvSpPr>
          <p:cNvPr id="41027" name="Rectangle 151"/>
          <p:cNvSpPr>
            <a:spLocks noChangeArrowheads="1"/>
          </p:cNvSpPr>
          <p:nvPr/>
        </p:nvSpPr>
        <p:spPr bwMode="auto">
          <a:xfrm>
            <a:off x="7064568" y="1676400"/>
            <a:ext cx="912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Web Client</a:t>
            </a:r>
          </a:p>
        </p:txBody>
      </p:sp>
      <p:sp>
        <p:nvSpPr>
          <p:cNvPr id="41028" name="TextBox 152"/>
          <p:cNvSpPr txBox="1">
            <a:spLocks noChangeArrowheads="1"/>
          </p:cNvSpPr>
          <p:nvPr/>
        </p:nvSpPr>
        <p:spPr bwMode="auto">
          <a:xfrm>
            <a:off x="643648" y="4343400"/>
            <a:ext cx="11336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SSU2K - PTP</a:t>
            </a:r>
          </a:p>
        </p:txBody>
      </p:sp>
      <p:sp>
        <p:nvSpPr>
          <p:cNvPr id="41029" name="TextBox 153"/>
          <p:cNvSpPr txBox="1">
            <a:spLocks noChangeArrowheads="1"/>
          </p:cNvSpPr>
          <p:nvPr/>
        </p:nvSpPr>
        <p:spPr bwMode="auto">
          <a:xfrm>
            <a:off x="3292264" y="4419600"/>
            <a:ext cx="1278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TimeHub - PTP</a:t>
            </a:r>
          </a:p>
        </p:txBody>
      </p:sp>
      <p:sp>
        <p:nvSpPr>
          <p:cNvPr id="41030" name="TextBox 154"/>
          <p:cNvSpPr txBox="1">
            <a:spLocks noChangeArrowheads="1"/>
          </p:cNvSpPr>
          <p:nvPr/>
        </p:nvSpPr>
        <p:spPr bwMode="auto">
          <a:xfrm>
            <a:off x="7299399" y="4648200"/>
            <a:ext cx="154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TimeProvider 5000</a:t>
            </a:r>
          </a:p>
        </p:txBody>
      </p:sp>
      <p:sp>
        <p:nvSpPr>
          <p:cNvPr id="41031" name="TextBox 155"/>
          <p:cNvSpPr txBox="1">
            <a:spLocks noChangeArrowheads="1"/>
          </p:cNvSpPr>
          <p:nvPr/>
        </p:nvSpPr>
        <p:spPr bwMode="auto">
          <a:xfrm>
            <a:off x="5165799" y="4648200"/>
            <a:ext cx="154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TimeProvider 5000</a:t>
            </a:r>
          </a:p>
        </p:txBody>
      </p:sp>
      <p:sp>
        <p:nvSpPr>
          <p:cNvPr id="41032" name="TextBox 160"/>
          <p:cNvSpPr txBox="1">
            <a:spLocks noChangeArrowheads="1"/>
          </p:cNvSpPr>
          <p:nvPr/>
        </p:nvSpPr>
        <p:spPr bwMode="auto">
          <a:xfrm>
            <a:off x="7223950" y="5867400"/>
            <a:ext cx="14382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TimeProvider 500s</a:t>
            </a:r>
          </a:p>
        </p:txBody>
      </p:sp>
      <p:sp>
        <p:nvSpPr>
          <p:cNvPr id="41033" name="TextBox 161"/>
          <p:cNvSpPr txBox="1">
            <a:spLocks noChangeArrowheads="1"/>
          </p:cNvSpPr>
          <p:nvPr/>
        </p:nvSpPr>
        <p:spPr bwMode="auto">
          <a:xfrm>
            <a:off x="4785550" y="5867400"/>
            <a:ext cx="14382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TimeProvider 500s</a:t>
            </a:r>
          </a:p>
        </p:txBody>
      </p:sp>
      <p:sp>
        <p:nvSpPr>
          <p:cNvPr id="41034" name="TextBox 162"/>
          <p:cNvSpPr txBox="1">
            <a:spLocks noChangeArrowheads="1"/>
          </p:cNvSpPr>
          <p:nvPr/>
        </p:nvSpPr>
        <p:spPr bwMode="auto">
          <a:xfrm>
            <a:off x="2728150" y="5867400"/>
            <a:ext cx="14382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TimeProvider 500s</a:t>
            </a:r>
          </a:p>
        </p:txBody>
      </p:sp>
      <p:sp>
        <p:nvSpPr>
          <p:cNvPr id="41035" name="TextBox 163"/>
          <p:cNvSpPr txBox="1">
            <a:spLocks noChangeArrowheads="1"/>
          </p:cNvSpPr>
          <p:nvPr/>
        </p:nvSpPr>
        <p:spPr bwMode="auto">
          <a:xfrm>
            <a:off x="518350" y="5943600"/>
            <a:ext cx="14382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TimeProvider 500s</a:t>
            </a:r>
          </a:p>
        </p:txBody>
      </p:sp>
      <p:sp>
        <p:nvSpPr>
          <p:cNvPr id="41036" name="TextBox 167"/>
          <p:cNvSpPr txBox="1">
            <a:spLocks noChangeArrowheads="1"/>
          </p:cNvSpPr>
          <p:nvPr/>
        </p:nvSpPr>
        <p:spPr bwMode="auto">
          <a:xfrm>
            <a:off x="4724400" y="2895600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FCAPS</a:t>
            </a:r>
          </a:p>
        </p:txBody>
      </p:sp>
      <p:cxnSp>
        <p:nvCxnSpPr>
          <p:cNvPr id="41037" name="Straight Connector 169"/>
          <p:cNvCxnSpPr>
            <a:cxnSpLocks noChangeShapeType="1"/>
          </p:cNvCxnSpPr>
          <p:nvPr/>
        </p:nvCxnSpPr>
        <p:spPr bwMode="auto">
          <a:xfrm>
            <a:off x="2971800" y="1457325"/>
            <a:ext cx="2971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41038" name="Straight Connector 80"/>
          <p:cNvCxnSpPr>
            <a:cxnSpLocks noChangeShapeType="1"/>
          </p:cNvCxnSpPr>
          <p:nvPr/>
        </p:nvCxnSpPr>
        <p:spPr bwMode="auto">
          <a:xfrm rot="10800000" flipV="1">
            <a:off x="6400800" y="5105400"/>
            <a:ext cx="8382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39" name="Straight Connector 83"/>
          <p:cNvCxnSpPr>
            <a:cxnSpLocks noChangeShapeType="1"/>
          </p:cNvCxnSpPr>
          <p:nvPr/>
        </p:nvCxnSpPr>
        <p:spPr bwMode="auto">
          <a:xfrm>
            <a:off x="3733800" y="5257800"/>
            <a:ext cx="8382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40" name="Straight Connector 85"/>
          <p:cNvCxnSpPr>
            <a:cxnSpLocks noChangeShapeType="1"/>
          </p:cNvCxnSpPr>
          <p:nvPr/>
        </p:nvCxnSpPr>
        <p:spPr bwMode="auto">
          <a:xfrm>
            <a:off x="1905000" y="5181600"/>
            <a:ext cx="5334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41" name="TextBox 82"/>
          <p:cNvSpPr txBox="1">
            <a:spLocks noChangeArrowheads="1"/>
          </p:cNvSpPr>
          <p:nvPr/>
        </p:nvSpPr>
        <p:spPr bwMode="auto">
          <a:xfrm>
            <a:off x="431800" y="6248400"/>
            <a:ext cx="832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5050"/>
                </a:solidFill>
              </a:rPr>
              <a:t>In addition to CLI only (one at a time), Now all TP500’s are manageable by NMS, through TP5000</a:t>
            </a:r>
          </a:p>
        </p:txBody>
      </p:sp>
    </p:spTree>
  </p:cSld>
  <p:clrMapOvr>
    <a:masterClrMapping/>
  </p:clrMapOvr>
  <p:transition advTm="606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PTP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8" y="4176214"/>
            <a:ext cx="5688842" cy="2376985"/>
          </a:xfrm>
          <a:ln>
            <a:solidFill>
              <a:srgbClr val="0070C0"/>
            </a:solidFill>
          </a:ln>
        </p:spPr>
        <p:txBody>
          <a:bodyPr/>
          <a:lstStyle/>
          <a:p>
            <a:pPr lvl="1"/>
            <a:r>
              <a:rPr lang="en-US" sz="2000" dirty="0" smtClean="0"/>
              <a:t>Event messages</a:t>
            </a:r>
          </a:p>
          <a:p>
            <a:pPr lvl="2"/>
            <a:r>
              <a:rPr lang="en-US" sz="1800" dirty="0" smtClean="0"/>
              <a:t>Sync messages</a:t>
            </a:r>
          </a:p>
          <a:p>
            <a:pPr lvl="2"/>
            <a:r>
              <a:rPr lang="en-US" sz="1800" dirty="0" smtClean="0"/>
              <a:t>Delay request messages</a:t>
            </a:r>
          </a:p>
          <a:p>
            <a:pPr lvl="1"/>
            <a:r>
              <a:rPr lang="en-US" sz="2000" dirty="0" smtClean="0"/>
              <a:t>General messages</a:t>
            </a:r>
          </a:p>
          <a:p>
            <a:pPr lvl="2"/>
            <a:r>
              <a:rPr lang="en-US" sz="1800" dirty="0" smtClean="0"/>
              <a:t>Announce messages</a:t>
            </a:r>
          </a:p>
          <a:p>
            <a:pPr lvl="2"/>
            <a:r>
              <a:rPr lang="en-US" sz="1800" dirty="0" smtClean="0"/>
              <a:t>Delay response messages</a:t>
            </a:r>
          </a:p>
          <a:p>
            <a:pPr lvl="2"/>
            <a:r>
              <a:rPr lang="en-US" sz="1800" dirty="0" smtClean="0"/>
              <a:t>Signaling messages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A40BA-3763-4B8A-B7F9-CB82550B704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371600"/>
            <a:ext cx="2819400" cy="56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SU_2000"/>
          <p:cNvPicPr>
            <a:picLocks noChangeAspect="1" noChangeArrowheads="1"/>
          </p:cNvPicPr>
          <p:nvPr/>
        </p:nvPicPr>
        <p:blipFill>
          <a:blip r:embed="rId3" cstate="print"/>
          <a:srcRect l="8948" r="8949" b="3580"/>
          <a:stretch>
            <a:fillRect/>
          </a:stretch>
        </p:blipFill>
        <p:spPr bwMode="auto">
          <a:xfrm>
            <a:off x="609600" y="2209800"/>
            <a:ext cx="1752600" cy="15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095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5600"/>
            <a:ext cx="2095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3270912" y="1703696"/>
            <a:ext cx="2133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19400" y="3219736"/>
            <a:ext cx="2590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324600" y="18288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TP500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066800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GrandMaster Server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18288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TP5000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10668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32766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TP500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3657600"/>
            <a:ext cx="1610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SSU2K – PTP blade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1295400"/>
            <a:ext cx="1257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Messages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2819400"/>
            <a:ext cx="1257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Messages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Symmetricom Confidential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39188" cy="5153025"/>
          </a:xfrm>
        </p:spPr>
        <p:txBody>
          <a:bodyPr>
            <a:normAutofit/>
          </a:bodyPr>
          <a:lstStyle/>
          <a:p>
            <a:r>
              <a:rPr lang="en-US" b="1" dirty="0" smtClean="0"/>
              <a:t>GrandMaster Server</a:t>
            </a:r>
          </a:p>
          <a:p>
            <a:pPr lvl="1"/>
            <a:r>
              <a:rPr lang="en-US" dirty="0" smtClean="0"/>
              <a:t>SSU2K PTP blade: TL1                               </a:t>
            </a:r>
          </a:p>
          <a:p>
            <a:pPr lvl="1"/>
            <a:r>
              <a:rPr lang="en-US" dirty="0" smtClean="0"/>
              <a:t>TP5000</a:t>
            </a:r>
          </a:p>
          <a:p>
            <a:pPr lvl="2"/>
            <a:r>
              <a:rPr lang="en-US" dirty="0" smtClean="0"/>
              <a:t>SNMP (v2c &amp; v3)</a:t>
            </a:r>
          </a:p>
          <a:p>
            <a:pPr lvl="2"/>
            <a:r>
              <a:rPr lang="en-US" dirty="0" smtClean="0"/>
              <a:t>CLI (Telnet , SSH)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Client </a:t>
            </a:r>
          </a:p>
          <a:p>
            <a:pPr lvl="1"/>
            <a:r>
              <a:rPr lang="en-US" dirty="0" smtClean="0"/>
              <a:t>TP500</a:t>
            </a:r>
          </a:p>
          <a:p>
            <a:pPr lvl="2"/>
            <a:r>
              <a:rPr lang="en-US" dirty="0" smtClean="0"/>
              <a:t>CLI (Telnet , SSH)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5105400"/>
            <a:ext cx="1306768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PTP Management</a:t>
            </a:r>
          </a:p>
          <a:p>
            <a:r>
              <a:rPr lang="en-US" sz="1050" dirty="0" smtClean="0">
                <a:solidFill>
                  <a:srgbClr val="0070C0"/>
                </a:solidFill>
              </a:rPr>
              <a:t> Messages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4343400" y="2362200"/>
            <a:ext cx="4095842" cy="3585536"/>
            <a:chOff x="4267200" y="1524000"/>
            <a:chExt cx="4095842" cy="3585536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1524000"/>
              <a:ext cx="1080655" cy="685800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429000"/>
              <a:ext cx="1676399" cy="33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SSU_2000"/>
            <p:cNvPicPr>
              <a:picLocks noChangeAspect="1" noChangeArrowheads="1"/>
            </p:cNvPicPr>
            <p:nvPr/>
          </p:nvPicPr>
          <p:blipFill>
            <a:blip r:embed="rId4" cstate="print"/>
            <a:srcRect l="8948" r="8949" b="3580"/>
            <a:stretch>
              <a:fillRect/>
            </a:stretch>
          </p:blipFill>
          <p:spPr bwMode="auto">
            <a:xfrm>
              <a:off x="7162800" y="3200400"/>
              <a:ext cx="1066800" cy="93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4876800"/>
              <a:ext cx="1066800" cy="23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5200" y="4876800"/>
              <a:ext cx="104784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5400000">
              <a:off x="5181600" y="2590800"/>
              <a:ext cx="9144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705600" y="2438400"/>
              <a:ext cx="83820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725194" y="4266406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7467600" y="4495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170872" y="2667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TL1</a:t>
              </a:r>
              <a:endParaRPr lang="en-US" sz="1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41592" y="26670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SNMP</a:t>
              </a:r>
              <a:endParaRPr lang="en-US" sz="1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4267201"/>
              <a:ext cx="1128834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PTP Messages</a:t>
              </a:r>
            </a:p>
            <a:p>
              <a:endParaRPr lang="en-US" sz="18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4737" y="1981200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TimePictra</a:t>
            </a:r>
            <a:endParaRPr lang="en-US" sz="1800" b="1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371600"/>
            <a:ext cx="1080655" cy="685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767649" y="1066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OSS</a:t>
            </a:r>
            <a:endParaRPr lang="en-US" sz="1800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934200" y="2057400"/>
            <a:ext cx="533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938829" y="2286000"/>
            <a:ext cx="152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SNMP Traps</a:t>
            </a:r>
            <a:endParaRPr lang="en-US" sz="1800" b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638800" y="2209800"/>
            <a:ext cx="22860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lgDash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08147" y="4267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TP5000</a:t>
            </a:r>
            <a:endParaRPr lang="en-US" sz="1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100558" y="4419600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SSU2K</a:t>
            </a:r>
            <a:endParaRPr lang="en-US" sz="1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62987" y="5943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TP500</a:t>
            </a:r>
            <a:endParaRPr lang="en-US" sz="1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43799" y="5943600"/>
            <a:ext cx="109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TP500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62400" y="4876800"/>
            <a:ext cx="11288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PTP Messages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766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Symmetricom Confidential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123" name="Rectangle 1029"/>
          <p:cNvSpPr>
            <a:spLocks noChangeArrowheads="1"/>
          </p:cNvSpPr>
          <p:nvPr/>
        </p:nvSpPr>
        <p:spPr bwMode="auto">
          <a:xfrm>
            <a:off x="2895600" y="1436448"/>
            <a:ext cx="6124575" cy="458788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143000"/>
            <a:ext cx="27432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5299" y="1459409"/>
            <a:ext cx="5880101" cy="506839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GrandMaster</a:t>
            </a:r>
            <a:r>
              <a:rPr lang="en-US" dirty="0" smtClean="0">
                <a:solidFill>
                  <a:schemeClr val="bg1"/>
                </a:solidFill>
              </a:rPr>
              <a:t> Clocks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SSU2000 PTP Blades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Clients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 Stand-alone Client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SCi2000 Embedded Software Clock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Operational SLA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Management Platform </a:t>
            </a:r>
            <a:r>
              <a:rPr lang="en-US" dirty="0" err="1" smtClean="0"/>
              <a:t>TimePictra</a:t>
            </a:r>
            <a:r>
              <a:rPr lang="en-US" dirty="0" smtClean="0"/>
              <a:t> 4.0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Network Engineering and Performance Monitoring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TimeAnalyzer</a:t>
            </a:r>
            <a:endParaRPr lang="en-US" dirty="0" smtClean="0"/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TimeWatch</a:t>
            </a: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PTP Network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8EA40BA-3763-4B8A-B7F9-CB82550B70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loud"/>
          <p:cNvSpPr>
            <a:spLocks noGrp="1" noChangeAspect="1" noEditPoints="1" noChangeArrowheads="1"/>
          </p:cNvSpPr>
          <p:nvPr>
            <p:ph idx="1"/>
          </p:nvPr>
        </p:nvSpPr>
        <p:spPr bwMode="auto">
          <a:xfrm>
            <a:off x="2514600" y="2667000"/>
            <a:ext cx="3618444" cy="2133600"/>
          </a:xfrm>
          <a:custGeom>
            <a:avLst/>
            <a:gdLst>
              <a:gd name="T0" fmla="*/ 77958773 w 21600"/>
              <a:gd name="T1" fmla="*/ 568741116 h 21600"/>
              <a:gd name="T2" fmla="*/ 2147483647 w 21600"/>
              <a:gd name="T3" fmla="*/ 1136269594 h 21600"/>
              <a:gd name="T4" fmla="*/ 2147483647 w 21600"/>
              <a:gd name="T5" fmla="*/ 568741116 h 21600"/>
              <a:gd name="T6" fmla="*/ 2147483647 w 21600"/>
              <a:gd name="T7" fmla="*/ 650364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DE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buSzTx/>
              <a:buFontTx/>
              <a:buNone/>
            </a:pPr>
            <a:r>
              <a:rPr lang="en-US" sz="1400" b="1" dirty="0"/>
              <a:t>IP/Ethernet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1371600" cy="2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TP 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37920" cy="4175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rot="5400000">
            <a:off x="552053" y="2876947"/>
            <a:ext cx="26908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4001294" y="1942306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99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096000" y="3810000"/>
            <a:ext cx="8382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562602" y="4343402"/>
            <a:ext cx="761998" cy="746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73599" y="3276600"/>
            <a:ext cx="1317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TimeProvider 5000</a:t>
            </a:r>
          </a:p>
          <a:p>
            <a:r>
              <a:rPr lang="en-US" sz="1000" b="1" dirty="0" smtClean="0"/>
              <a:t>(Node Manager)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3810000" y="5105400"/>
            <a:ext cx="610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162948" y="1828800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3399FF"/>
                </a:solidFill>
              </a:rPr>
              <a:t>SNMP</a:t>
            </a:r>
            <a:endParaRPr lang="en-US" sz="900" b="1" dirty="0">
              <a:solidFill>
                <a:srgbClr val="3399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2587" y="4038600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1588 PTP</a:t>
            </a:r>
            <a:endParaRPr lang="en-US" sz="1600" b="1" dirty="0"/>
          </a:p>
        </p:txBody>
      </p:sp>
      <p:grpSp>
        <p:nvGrpSpPr>
          <p:cNvPr id="3" name="Group 68"/>
          <p:cNvGrpSpPr/>
          <p:nvPr/>
        </p:nvGrpSpPr>
        <p:grpSpPr>
          <a:xfrm>
            <a:off x="6604612" y="2438400"/>
            <a:ext cx="1701188" cy="689263"/>
            <a:chOff x="6604612" y="2438400"/>
            <a:chExt cx="1701188" cy="6892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667000"/>
              <a:ext cx="838200" cy="1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" descr=" tower.png                                                      002696ABMacintosh HD                   BC2E0119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00" y="2438400"/>
              <a:ext cx="304800" cy="689263"/>
            </a:xfrm>
            <a:prstGeom prst="rect">
              <a:avLst/>
            </a:prstGeom>
            <a:noFill/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5400000">
              <a:off x="6972300" y="2933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7086600" y="30480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7239000" y="281940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T1/E1</a:t>
              </a:r>
              <a:endParaRPr 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04612" y="2438400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TimeProvider 500</a:t>
              </a:r>
              <a:endParaRPr lang="en-US" sz="1000" b="1" dirty="0"/>
            </a:p>
          </p:txBody>
        </p:sp>
      </p:grpSp>
      <p:pic>
        <p:nvPicPr>
          <p:cNvPr id="88" name="Picture 87" descr="SSU_2000"/>
          <p:cNvPicPr>
            <a:picLocks noChangeAspect="1" noChangeArrowheads="1"/>
          </p:cNvPicPr>
          <p:nvPr/>
        </p:nvPicPr>
        <p:blipFill>
          <a:blip r:embed="rId6" cstate="print"/>
          <a:srcRect l="8948" r="8949" b="3580"/>
          <a:stretch>
            <a:fillRect/>
          </a:stretch>
        </p:blipFill>
        <p:spPr bwMode="auto">
          <a:xfrm>
            <a:off x="457200" y="3886200"/>
            <a:ext cx="1066800" cy="93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486913" y="4800600"/>
            <a:ext cx="11576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SSU2K w/ PTP</a:t>
            </a:r>
          </a:p>
          <a:p>
            <a:r>
              <a:rPr lang="en-US" sz="1000" b="1" dirty="0" smtClean="0"/>
              <a:t>(Node Manager)</a:t>
            </a:r>
            <a:endParaRPr lang="en-US" sz="1000" b="1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1600200" y="4267200"/>
            <a:ext cx="1066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066800"/>
            <a:ext cx="1080655" cy="685800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11095" y="1069072"/>
            <a:ext cx="374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TimePictra / Performance Monitoring/OSS</a:t>
            </a:r>
            <a:endParaRPr lang="en-US" sz="1400" b="1" dirty="0"/>
          </a:p>
        </p:txBody>
      </p: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9800"/>
            <a:ext cx="1371600" cy="2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Arrow Connector 86"/>
          <p:cNvCxnSpPr/>
          <p:nvPr/>
        </p:nvCxnSpPr>
        <p:spPr bwMode="auto">
          <a:xfrm rot="5400000">
            <a:off x="4062067" y="2567333"/>
            <a:ext cx="25945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4153387" y="2438400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1588 PTP</a:t>
            </a:r>
            <a:endParaRPr lang="en-US" sz="1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876800" y="2057400"/>
            <a:ext cx="1103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TimeProvider 5000</a:t>
            </a:r>
          </a:p>
          <a:p>
            <a:r>
              <a:rPr lang="en-US" sz="800" dirty="0" smtClean="0"/>
              <a:t>(Node Manager)</a:t>
            </a:r>
            <a:endParaRPr lang="en-US" sz="800" dirty="0"/>
          </a:p>
        </p:txBody>
      </p:sp>
      <p:grpSp>
        <p:nvGrpSpPr>
          <p:cNvPr id="10" name="Group 70"/>
          <p:cNvGrpSpPr/>
          <p:nvPr/>
        </p:nvGrpSpPr>
        <p:grpSpPr>
          <a:xfrm>
            <a:off x="6680812" y="1524000"/>
            <a:ext cx="1701188" cy="689263"/>
            <a:chOff x="6604612" y="2438400"/>
            <a:chExt cx="1701188" cy="689263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667000"/>
              <a:ext cx="838200" cy="1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52" descr=" tower.png                                                      002696ABMacintosh HD                   BC2E0119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00" y="2438400"/>
              <a:ext cx="304800" cy="689263"/>
            </a:xfrm>
            <a:prstGeom prst="rect">
              <a:avLst/>
            </a:prstGeom>
            <a:noFill/>
          </p:spPr>
        </p:pic>
        <p:cxnSp>
          <p:nvCxnSpPr>
            <p:cNvPr id="78" name="Straight Arrow Connector 77"/>
            <p:cNvCxnSpPr/>
            <p:nvPr/>
          </p:nvCxnSpPr>
          <p:spPr bwMode="auto">
            <a:xfrm rot="5400000">
              <a:off x="6972300" y="2933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7086600" y="30480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7239000" y="281940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T1/E1</a:t>
              </a:r>
              <a:endParaRPr lang="en-US" sz="11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04612" y="2438400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TimeProvider 500</a:t>
              </a:r>
              <a:endParaRPr lang="en-US" sz="1000" b="1" dirty="0"/>
            </a:p>
          </p:txBody>
        </p:sp>
      </p:grpSp>
      <p:cxnSp>
        <p:nvCxnSpPr>
          <p:cNvPr id="102" name="Straight Connector 101"/>
          <p:cNvCxnSpPr/>
          <p:nvPr/>
        </p:nvCxnSpPr>
        <p:spPr bwMode="auto">
          <a:xfrm rot="10800000" flipV="1">
            <a:off x="5562600" y="1905000"/>
            <a:ext cx="12192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0800000" flipV="1">
            <a:off x="6019800" y="2819400"/>
            <a:ext cx="685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5400000">
            <a:off x="4077494" y="2933700"/>
            <a:ext cx="227806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4191000" y="2743200"/>
            <a:ext cx="13716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2819400" y="3124200"/>
            <a:ext cx="3200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2819400" y="3276600"/>
            <a:ext cx="27432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1371600" y="1828800"/>
            <a:ext cx="259080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99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175393" y="214156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99FF"/>
                </a:solidFill>
              </a:rPr>
              <a:t>SNMP</a:t>
            </a:r>
            <a:endParaRPr lang="en-US" sz="1200" b="1" dirty="0">
              <a:solidFill>
                <a:srgbClr val="3399FF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2667000" y="4267200"/>
            <a:ext cx="19812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1524000" y="1905000"/>
            <a:ext cx="2438400" cy="2133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99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2370272" y="2590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99FF"/>
                </a:solidFill>
              </a:rPr>
              <a:t>TL1</a:t>
            </a:r>
            <a:endParaRPr lang="en-US" sz="2000" b="1" dirty="0">
              <a:solidFill>
                <a:srgbClr val="3399FF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4191000" y="3048000"/>
            <a:ext cx="1981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1791187" y="2971800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1588 PTP</a:t>
            </a:r>
            <a:endParaRPr lang="en-US" sz="1600" b="1" dirty="0"/>
          </a:p>
        </p:txBody>
      </p:sp>
      <p:grpSp>
        <p:nvGrpSpPr>
          <p:cNvPr id="11" name="Group 83"/>
          <p:cNvGrpSpPr/>
          <p:nvPr/>
        </p:nvGrpSpPr>
        <p:grpSpPr>
          <a:xfrm>
            <a:off x="6528412" y="5715000"/>
            <a:ext cx="1701188" cy="689263"/>
            <a:chOff x="6604612" y="2438400"/>
            <a:chExt cx="1701188" cy="689263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667000"/>
              <a:ext cx="838200" cy="1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52" descr=" tower.png                                                      002696ABMacintosh HD                   BC2E0119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00" y="2438400"/>
              <a:ext cx="304800" cy="689263"/>
            </a:xfrm>
            <a:prstGeom prst="rect">
              <a:avLst/>
            </a:prstGeom>
            <a:noFill/>
          </p:spPr>
        </p:pic>
        <p:cxnSp>
          <p:nvCxnSpPr>
            <p:cNvPr id="96" name="Straight Arrow Connector 95"/>
            <p:cNvCxnSpPr/>
            <p:nvPr/>
          </p:nvCxnSpPr>
          <p:spPr bwMode="auto">
            <a:xfrm rot="5400000">
              <a:off x="6972300" y="2933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>
              <a:off x="7086600" y="30480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7239000" y="281940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T1/E1</a:t>
              </a:r>
              <a:endParaRPr lang="en-US" sz="11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04612" y="2438400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TimeProvider 500</a:t>
              </a:r>
              <a:endParaRPr lang="en-US" sz="1000" b="1" dirty="0"/>
            </a:p>
          </p:txBody>
        </p:sp>
      </p:grpSp>
      <p:cxnSp>
        <p:nvCxnSpPr>
          <p:cNvPr id="103" name="Straight Connector 102"/>
          <p:cNvCxnSpPr/>
          <p:nvPr/>
        </p:nvCxnSpPr>
        <p:spPr bwMode="auto">
          <a:xfrm>
            <a:off x="4648200" y="4724400"/>
            <a:ext cx="19050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5400000">
            <a:off x="3999706" y="4686300"/>
            <a:ext cx="2293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5853031" y="22098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VLAN 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76831" y="27432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D5D19"/>
                </a:solidFill>
              </a:rPr>
              <a:t>VLAN 2</a:t>
            </a:r>
            <a:endParaRPr lang="en-US" sz="1600" b="1" dirty="0">
              <a:solidFill>
                <a:srgbClr val="3D5D19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05431" y="35052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VLAN 3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72031" y="42672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A7500"/>
                </a:solidFill>
              </a:rPr>
              <a:t>VLAN 4</a:t>
            </a:r>
            <a:endParaRPr lang="en-US" sz="1600" b="1" dirty="0">
              <a:solidFill>
                <a:srgbClr val="9A75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19631" y="51054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VLAN 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24231" y="5029200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VLAN 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grpSp>
        <p:nvGrpSpPr>
          <p:cNvPr id="12" name="Group 68"/>
          <p:cNvGrpSpPr/>
          <p:nvPr/>
        </p:nvGrpSpPr>
        <p:grpSpPr>
          <a:xfrm>
            <a:off x="6757012" y="3505200"/>
            <a:ext cx="1701188" cy="689263"/>
            <a:chOff x="6604612" y="2438400"/>
            <a:chExt cx="1701188" cy="689263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667000"/>
              <a:ext cx="838200" cy="1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52" descr=" tower.png                                                      002696ABMacintosh HD                   BC2E0119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00" y="2438400"/>
              <a:ext cx="304800" cy="689263"/>
            </a:xfrm>
            <a:prstGeom prst="rect">
              <a:avLst/>
            </a:prstGeom>
            <a:noFill/>
          </p:spPr>
        </p:pic>
        <p:cxnSp>
          <p:nvCxnSpPr>
            <p:cNvPr id="116" name="Straight Arrow Connector 115"/>
            <p:cNvCxnSpPr/>
            <p:nvPr/>
          </p:nvCxnSpPr>
          <p:spPr bwMode="auto">
            <a:xfrm rot="5400000">
              <a:off x="6972300" y="2933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7086600" y="30480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7239000" y="281940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T1/E1</a:t>
              </a:r>
              <a:endParaRPr lang="en-US" sz="11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604612" y="2438400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TimeProvider 500</a:t>
              </a:r>
              <a:endParaRPr lang="en-US" sz="1000" b="1" dirty="0"/>
            </a:p>
          </p:txBody>
        </p:sp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715000"/>
            <a:ext cx="838200" cy="1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2" descr=" tower.png                                                      002696ABMacintosh HD                   BC2E0119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00600" y="5486400"/>
            <a:ext cx="304800" cy="689263"/>
          </a:xfrm>
          <a:prstGeom prst="rect">
            <a:avLst/>
          </a:prstGeom>
          <a:noFill/>
        </p:spPr>
      </p:pic>
      <p:cxnSp>
        <p:nvCxnSpPr>
          <p:cNvPr id="126" name="Straight Arrow Connector 125"/>
          <p:cNvCxnSpPr/>
          <p:nvPr/>
        </p:nvCxnSpPr>
        <p:spPr bwMode="auto">
          <a:xfrm rot="5400000">
            <a:off x="3771900" y="59817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3886200" y="609600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038600" y="5867400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T1/E1</a:t>
            </a:r>
            <a:endParaRPr 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404212" y="5486400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TimeProvider 500</a:t>
            </a:r>
            <a:endParaRPr lang="en-US" sz="1000" b="1" dirty="0"/>
          </a:p>
        </p:txBody>
      </p:sp>
      <p:grpSp>
        <p:nvGrpSpPr>
          <p:cNvPr id="13" name="Group 68"/>
          <p:cNvGrpSpPr/>
          <p:nvPr/>
        </p:nvGrpSpPr>
        <p:grpSpPr>
          <a:xfrm>
            <a:off x="6350306" y="4800600"/>
            <a:ext cx="1650694" cy="689263"/>
            <a:chOff x="6655106" y="2438400"/>
            <a:chExt cx="1650694" cy="689263"/>
          </a:xfrm>
        </p:grpSpPr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667000"/>
              <a:ext cx="838200" cy="1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52" descr=" tower.png                                                      002696ABMacintosh HD                   BC2E0119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00" y="2438400"/>
              <a:ext cx="304800" cy="689263"/>
            </a:xfrm>
            <a:prstGeom prst="rect">
              <a:avLst/>
            </a:prstGeom>
            <a:noFill/>
          </p:spPr>
        </p:pic>
        <p:cxnSp>
          <p:nvCxnSpPr>
            <p:cNvPr id="136" name="Straight Arrow Connector 135"/>
            <p:cNvCxnSpPr/>
            <p:nvPr/>
          </p:nvCxnSpPr>
          <p:spPr bwMode="auto">
            <a:xfrm rot="5400000">
              <a:off x="6972300" y="2933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 bwMode="auto">
            <a:xfrm>
              <a:off x="7086600" y="30480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9" name="TextBox 138"/>
            <p:cNvSpPr txBox="1"/>
            <p:nvPr/>
          </p:nvSpPr>
          <p:spPr>
            <a:xfrm>
              <a:off x="7239000" y="281940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T1/E1</a:t>
              </a:r>
              <a:endParaRPr lang="en-US" sz="11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655106" y="2438400"/>
              <a:ext cx="11464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TimeProvider 500</a:t>
              </a:r>
              <a:endParaRPr lang="en-US" sz="900" b="1" dirty="0"/>
            </a:p>
          </p:txBody>
        </p:sp>
      </p:grpSp>
      <p:cxnSp>
        <p:nvCxnSpPr>
          <p:cNvPr id="143" name="Straight Arrow Connector 142"/>
          <p:cNvCxnSpPr>
            <a:stCxn id="6" idx="3"/>
          </p:cNvCxnSpPr>
          <p:nvPr/>
        </p:nvCxnSpPr>
        <p:spPr bwMode="auto">
          <a:xfrm>
            <a:off x="1676400" y="3184973"/>
            <a:ext cx="1143000" cy="93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32766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Symmetricom Confidential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GMC Node Manager Functions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Client Management – Node Manager std compliant</a:t>
            </a:r>
          </a:p>
          <a:p>
            <a:pPr lvl="1"/>
            <a:r>
              <a:rPr lang="en-US" dirty="0" smtClean="0"/>
              <a:t>Common PTP Management</a:t>
            </a:r>
          </a:p>
          <a:p>
            <a:pPr lvl="2"/>
            <a:r>
              <a:rPr lang="en-US" sz="1800" dirty="0" smtClean="0"/>
              <a:t>NULL management message</a:t>
            </a:r>
          </a:p>
          <a:p>
            <a:pPr lvl="2"/>
            <a:r>
              <a:rPr lang="en-US" sz="1800" dirty="0" smtClean="0"/>
              <a:t>Acceptable master table message</a:t>
            </a:r>
          </a:p>
          <a:p>
            <a:pPr lvl="2"/>
            <a:r>
              <a:rPr lang="en-US" sz="1800" dirty="0" smtClean="0"/>
              <a:t>Clock description message</a:t>
            </a:r>
          </a:p>
          <a:p>
            <a:pPr lvl="1"/>
            <a:r>
              <a:rPr lang="en-US" dirty="0" smtClean="0"/>
              <a:t>Vendor specific PTP Management</a:t>
            </a:r>
          </a:p>
          <a:p>
            <a:pPr lvl="2"/>
            <a:r>
              <a:rPr lang="en-US" sz="1800" dirty="0" smtClean="0"/>
              <a:t>Autonomous message (alarms and events)</a:t>
            </a:r>
            <a:endParaRPr lang="en-US" sz="1600" dirty="0" smtClean="0"/>
          </a:p>
          <a:p>
            <a:pPr lvl="2"/>
            <a:r>
              <a:rPr lang="en-US" sz="1800" dirty="0" smtClean="0"/>
              <a:t>Operational status</a:t>
            </a:r>
          </a:p>
          <a:p>
            <a:pPr lvl="2"/>
            <a:r>
              <a:rPr lang="en-US" sz="1800" dirty="0" smtClean="0"/>
              <a:t>Performance metrics</a:t>
            </a:r>
          </a:p>
          <a:p>
            <a:pPr lvl="2"/>
            <a:r>
              <a:rPr lang="en-US" sz="1800" dirty="0" smtClean="0"/>
              <a:t>Software upgrade</a:t>
            </a:r>
          </a:p>
          <a:p>
            <a:pPr lvl="2"/>
            <a:r>
              <a:rPr lang="en-US" sz="1800" dirty="0" smtClean="0"/>
              <a:t>Reset</a:t>
            </a:r>
          </a:p>
          <a:p>
            <a:pPr lvl="2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A40BA-3763-4B8A-B7F9-CB82550B70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Symmetricom Confidential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123" name="Rectangle 1029"/>
          <p:cNvSpPr>
            <a:spLocks noChangeArrowheads="1"/>
          </p:cNvSpPr>
          <p:nvPr/>
        </p:nvSpPr>
        <p:spPr bwMode="auto">
          <a:xfrm>
            <a:off x="2895600" y="5066816"/>
            <a:ext cx="6124575" cy="458788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143000"/>
            <a:ext cx="27432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5299" y="1459409"/>
            <a:ext cx="5880101" cy="506839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/>
              <a:t>GrandMaster</a:t>
            </a:r>
            <a:r>
              <a:rPr lang="en-US" dirty="0" smtClean="0"/>
              <a:t> Clocks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SSU2000 PTP Blades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Clients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TP500 Stand-alone Client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SCi2000 Embedded Software Clock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Operational SLA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Management Platform </a:t>
            </a:r>
            <a:r>
              <a:rPr lang="en-US" dirty="0" err="1" smtClean="0"/>
              <a:t>TimePictra</a:t>
            </a:r>
            <a:r>
              <a:rPr lang="en-US" dirty="0" smtClean="0"/>
              <a:t> 4.0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Network Engineering and Performance Monitoring</a:t>
            </a:r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TimeAnalyzer</a:t>
            </a:r>
            <a:endParaRPr lang="en-US" dirty="0" smtClean="0"/>
          </a:p>
          <a:p>
            <a:pPr marL="463550" lvl="2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TimeWatch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Fully Integrated Test Environment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6688" y="1030288"/>
            <a:ext cx="7327416" cy="2855911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Pre-configured and ready </a:t>
            </a:r>
            <a:r>
              <a:rPr lang="en-US" smtClean="0"/>
              <a:t>for testing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Bundled with TimeMonitor 3 PDV / Watch</a:t>
            </a:r>
            <a:endParaRPr lang="en-US" dirty="0" smtClean="0"/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Packet </a:t>
            </a:r>
            <a:r>
              <a:rPr lang="en-US" dirty="0" smtClean="0"/>
              <a:t>timing measurement </a:t>
            </a:r>
            <a:r>
              <a:rPr lang="en-US" smtClean="0"/>
              <a:t>and analysis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Build in TDM Wander tester and analysis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Rubidium clock configuration for superior clock performance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Build in Ethernet switch</a:t>
            </a:r>
            <a:endParaRPr lang="en-US" dirty="0" smtClean="0"/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Ruggedized enclosure box with AC power and accessories for simplification &amp; portability</a:t>
            </a:r>
          </a:p>
        </p:txBody>
      </p:sp>
      <p:pic>
        <p:nvPicPr>
          <p:cNvPr id="11268" name="Content Placeholder 3" descr="TimeAnalyzer7500_1_Strg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78" y="4194305"/>
            <a:ext cx="4800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" name="Straight Connector 8"/>
          <p:cNvCxnSpPr>
            <a:cxnSpLocks noChangeShapeType="1"/>
          </p:cNvCxnSpPr>
          <p:nvPr/>
        </p:nvCxnSpPr>
        <p:spPr bwMode="auto">
          <a:xfrm>
            <a:off x="5410200" y="5035821"/>
            <a:ext cx="457200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1271" name="Straight Connector 10"/>
          <p:cNvCxnSpPr>
            <a:cxnSpLocks noChangeShapeType="1"/>
          </p:cNvCxnSpPr>
          <p:nvPr/>
        </p:nvCxnSpPr>
        <p:spPr bwMode="auto">
          <a:xfrm rot="5400000">
            <a:off x="5372100" y="5034165"/>
            <a:ext cx="533400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8" name="Textfeld 7"/>
          <p:cNvSpPr txBox="1"/>
          <p:nvPr/>
        </p:nvSpPr>
        <p:spPr>
          <a:xfrm>
            <a:off x="6331227" y="5848586"/>
            <a:ext cx="231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TimeMonitor PDV</a:t>
            </a:r>
          </a:p>
          <a:p>
            <a:r>
              <a:rPr lang="de-DE" sz="1800" b="1" smtClean="0"/>
              <a:t>TimeMonitor Watch</a:t>
            </a:r>
            <a:endParaRPr lang="de-DE" sz="1800" b="1"/>
          </a:p>
        </p:txBody>
      </p:sp>
      <p:pic>
        <p:nvPicPr>
          <p:cNvPr id="9" name="Picture 137" descr="swatchlapto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0309" y="4025344"/>
            <a:ext cx="2431881" cy="185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TimeAnalyzer -  Versions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538870" cy="5513388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TimeAnalyzer 7500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Packet synchronization measurement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1588 readiness network analysis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Physical sync layer measurement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400" dirty="0" smtClean="0"/>
              <a:t>TimeAnalyzer 7100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Packet synchronization measurement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1588 readiness network analysis</a:t>
            </a:r>
            <a:endParaRPr lang="en-US" dirty="0" smtClean="0"/>
          </a:p>
          <a:p>
            <a:pPr lvl="1" eaLnBrk="1" hangingPunct="1">
              <a:buNone/>
            </a:pPr>
            <a:endParaRPr lang="en-US" sz="3200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704" y="4028661"/>
            <a:ext cx="2743200" cy="13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2590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measure - Network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6385" y="3713811"/>
            <a:ext cx="5349528" cy="2786380"/>
          </a:xfrm>
        </p:spPr>
        <p:txBody>
          <a:bodyPr/>
          <a:lstStyle/>
          <a:p>
            <a:r>
              <a:rPr lang="en-US" sz="1800" dirty="0" smtClean="0"/>
              <a:t>Measures and analyzes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Packet delay variation before or at client’s location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Network suitability for good synchronization performance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Client operational margin affected by network dynamics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Frequency accuracy produced by client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Frequency accuracy confirmation</a:t>
            </a:r>
          </a:p>
        </p:txBody>
      </p:sp>
      <p:pic>
        <p:nvPicPr>
          <p:cNvPr id="5" name="Picture 12" descr="Router_3D_LPurple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110" y="2465304"/>
            <a:ext cx="712788" cy="487363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66580" y="4126081"/>
            <a:ext cx="990600" cy="762000"/>
            <a:chOff x="3039" y="1471"/>
            <a:chExt cx="831" cy="70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454729">
              <a:off x="3039" y="1471"/>
              <a:ext cx="831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6907">
              <a:off x="3291" y="1472"/>
              <a:ext cx="515" cy="4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9" name="Picture 6" descr="SSU_2000_PTPBlade_wAnt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420" y="1534293"/>
            <a:ext cx="1357542" cy="11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582" y="3136319"/>
            <a:ext cx="1807185" cy="4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2571" y="4028793"/>
            <a:ext cx="1982273" cy="9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 descr="SYM_TP500_Strgh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4835" y="2558424"/>
            <a:ext cx="841252" cy="2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Cell_Tower_w_shadow_m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9624" y="1456406"/>
            <a:ext cx="665162" cy="1047750"/>
          </a:xfrm>
          <a:prstGeom prst="rect">
            <a:avLst/>
          </a:prstGeom>
          <a:noFill/>
        </p:spPr>
      </p:pic>
      <p:pic>
        <p:nvPicPr>
          <p:cNvPr id="14" name="Picture 84" descr="Cloud1_larg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1104" y="1911468"/>
            <a:ext cx="2567632" cy="1541121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3394253" y="2463323"/>
            <a:ext cx="245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/>
              <a:t>Switched Network</a:t>
            </a:r>
            <a:endParaRPr lang="de-DE" sz="1400" b="1"/>
          </a:p>
        </p:txBody>
      </p:sp>
      <p:sp>
        <p:nvSpPr>
          <p:cNvPr id="16" name="Textfeld 15"/>
          <p:cNvSpPr txBox="1"/>
          <p:nvPr/>
        </p:nvSpPr>
        <p:spPr>
          <a:xfrm>
            <a:off x="431597" y="1067794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PTP Grandmaster</a:t>
            </a:r>
            <a:endParaRPr lang="de-DE" sz="1800" b="1"/>
          </a:p>
        </p:txBody>
      </p:sp>
      <p:sp>
        <p:nvSpPr>
          <p:cNvPr id="17" name="Textfeld 16"/>
          <p:cNvSpPr txBox="1"/>
          <p:nvPr/>
        </p:nvSpPr>
        <p:spPr>
          <a:xfrm>
            <a:off x="7094525" y="1036913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PTP Client</a:t>
            </a:r>
            <a:endParaRPr lang="de-DE" sz="1800" b="1"/>
          </a:p>
        </p:txBody>
      </p:sp>
      <p:sp>
        <p:nvSpPr>
          <p:cNvPr id="18" name="Textfeld 17"/>
          <p:cNvSpPr txBox="1"/>
          <p:nvPr/>
        </p:nvSpPr>
        <p:spPr>
          <a:xfrm>
            <a:off x="5931408" y="4978534"/>
            <a:ext cx="1680909" cy="62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smtClean="0"/>
              <a:t>TimeAnalyzer</a:t>
            </a:r>
          </a:p>
          <a:p>
            <a:pPr algn="ctr"/>
            <a:r>
              <a:rPr lang="de-DE" sz="1400" b="1" smtClean="0"/>
              <a:t>PDV / Wander</a:t>
            </a:r>
            <a:endParaRPr lang="de-DE" sz="1400" b="1"/>
          </a:p>
        </p:txBody>
      </p:sp>
      <p:pic>
        <p:nvPicPr>
          <p:cNvPr id="19" name="Picture 12" descr="Router_3D_LPurple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052" y="2428173"/>
            <a:ext cx="712788" cy="487363"/>
          </a:xfrm>
          <a:prstGeom prst="rect">
            <a:avLst/>
          </a:prstGeom>
          <a:noFill/>
        </p:spPr>
      </p:pic>
      <p:cxnSp>
        <p:nvCxnSpPr>
          <p:cNvPr id="20" name="Gerade Verbindung mit Pfeil 19"/>
          <p:cNvCxnSpPr>
            <a:stCxn id="9" idx="3"/>
            <a:endCxn id="19" idx="1"/>
          </p:cNvCxnSpPr>
          <p:nvPr/>
        </p:nvCxnSpPr>
        <p:spPr bwMode="auto">
          <a:xfrm>
            <a:off x="2140962" y="2121338"/>
            <a:ext cx="515090" cy="55051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>
            <a:stCxn id="10" idx="3"/>
            <a:endCxn id="19" idx="1"/>
          </p:cNvCxnSpPr>
          <p:nvPr/>
        </p:nvCxnSpPr>
        <p:spPr bwMode="auto">
          <a:xfrm flipV="1">
            <a:off x="2245767" y="2671855"/>
            <a:ext cx="410285" cy="67294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>
            <a:stCxn id="5" idx="3"/>
            <a:endCxn id="12" idx="1"/>
          </p:cNvCxnSpPr>
          <p:nvPr/>
        </p:nvCxnSpPr>
        <p:spPr bwMode="auto">
          <a:xfrm flipV="1">
            <a:off x="6572898" y="2707396"/>
            <a:ext cx="731937" cy="159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Gerade Verbindung mit Pfeil 22"/>
          <p:cNvCxnSpPr>
            <a:stCxn id="12" idx="2"/>
            <a:endCxn id="11" idx="0"/>
          </p:cNvCxnSpPr>
          <p:nvPr/>
        </p:nvCxnSpPr>
        <p:spPr bwMode="auto">
          <a:xfrm rot="5400000">
            <a:off x="6643373" y="2946704"/>
            <a:ext cx="1172425" cy="991753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5" idx="2"/>
          </p:cNvCxnSpPr>
          <p:nvPr/>
        </p:nvCxnSpPr>
        <p:spPr bwMode="auto">
          <a:xfrm rot="16200000" flipH="1">
            <a:off x="5693788" y="3475383"/>
            <a:ext cx="1068795" cy="2336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7298131" y="347038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2 MHz</a:t>
            </a:r>
            <a:endParaRPr lang="de-DE" sz="1400" b="1"/>
          </a:p>
        </p:txBody>
      </p:sp>
      <p:sp>
        <p:nvSpPr>
          <p:cNvPr id="26" name="Textfeld 25"/>
          <p:cNvSpPr txBox="1"/>
          <p:nvPr/>
        </p:nvSpPr>
        <p:spPr>
          <a:xfrm>
            <a:off x="5394960" y="343990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ETH/IP</a:t>
            </a:r>
            <a:endParaRPr lang="de-DE" sz="1400" b="1"/>
          </a:p>
        </p:txBody>
      </p:sp>
      <p:sp>
        <p:nvSpPr>
          <p:cNvPr id="27" name="Textfeld 26"/>
          <p:cNvSpPr txBox="1"/>
          <p:nvPr/>
        </p:nvSpPr>
        <p:spPr>
          <a:xfrm>
            <a:off x="1670304" y="259743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ETH/IP</a:t>
            </a:r>
            <a:endParaRPr lang="de-DE" sz="1400" b="1"/>
          </a:p>
        </p:txBody>
      </p:sp>
      <p:cxnSp>
        <p:nvCxnSpPr>
          <p:cNvPr id="28" name="Gerade Verbindung mit Pfeil 27"/>
          <p:cNvCxnSpPr/>
          <p:nvPr/>
        </p:nvCxnSpPr>
        <p:spPr bwMode="auto">
          <a:xfrm rot="10800000" flipV="1">
            <a:off x="7630340" y="4431041"/>
            <a:ext cx="447927" cy="10714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measure - Lab</a:t>
            </a:r>
            <a:endParaRPr lang="de-D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9550" y="1235696"/>
            <a:ext cx="3935067" cy="26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ITU G.8261 Test cases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Network simulation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NEM conformance tests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NEM Benchmarking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Application tests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Test of worst case scenarios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lang="en-US" sz="2000" kern="0" smtClean="0">
                <a:latin typeface="+mn-lt"/>
              </a:rPr>
              <a:t>Client Qualification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286" y="1176010"/>
            <a:ext cx="4961019" cy="2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TimeAnalyzer7500_1_Strg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897" y="5275890"/>
            <a:ext cx="2160104" cy="110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89" y="5189311"/>
            <a:ext cx="15654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SU_2000_PTPBlade_wAnt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220" y="3896753"/>
            <a:ext cx="1357542" cy="11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0901" y="4267739"/>
            <a:ext cx="1796326" cy="43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/>
        </p:nvSpPr>
        <p:spPr bwMode="auto">
          <a:xfrm>
            <a:off x="3438936" y="3916021"/>
            <a:ext cx="1868557" cy="1133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5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88634" y="3896141"/>
            <a:ext cx="1787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Network</a:t>
            </a:r>
          </a:p>
          <a:p>
            <a:r>
              <a:rPr lang="de-DE" sz="1800" b="1" smtClean="0"/>
              <a:t>Simulation</a:t>
            </a:r>
          </a:p>
          <a:p>
            <a:r>
              <a:rPr lang="de-DE" sz="1800" b="1" smtClean="0"/>
              <a:t>Emulation</a:t>
            </a:r>
          </a:p>
          <a:p>
            <a:r>
              <a:rPr lang="de-DE" sz="1800" b="1" smtClean="0"/>
              <a:t>Traffic Profiles</a:t>
            </a:r>
            <a:endParaRPr lang="de-DE" sz="1800" b="1"/>
          </a:p>
        </p:txBody>
      </p:sp>
      <p:cxnSp>
        <p:nvCxnSpPr>
          <p:cNvPr id="12" name="Gerade Verbindung 11"/>
          <p:cNvCxnSpPr>
            <a:stCxn id="7" idx="3"/>
            <a:endCxn id="9" idx="1"/>
          </p:cNvCxnSpPr>
          <p:nvPr/>
        </p:nvCxnSpPr>
        <p:spPr bwMode="auto">
          <a:xfrm flipV="1">
            <a:off x="2172762" y="4482551"/>
            <a:ext cx="1266174" cy="1247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>
            <a:stCxn id="9" idx="3"/>
            <a:endCxn id="8" idx="1"/>
          </p:cNvCxnSpPr>
          <p:nvPr/>
        </p:nvCxnSpPr>
        <p:spPr bwMode="auto">
          <a:xfrm>
            <a:off x="5307493" y="4482551"/>
            <a:ext cx="1513408" cy="1923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 rot="16200000" flipH="1">
            <a:off x="5317437" y="5108715"/>
            <a:ext cx="1272208" cy="2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 rot="5400000" flipH="1" flipV="1">
            <a:off x="6251714" y="4601819"/>
            <a:ext cx="1142998" cy="904460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6625" y="1143000"/>
            <a:ext cx="8839200" cy="5400304"/>
          </a:xfrm>
        </p:spPr>
        <p:txBody>
          <a:bodyPr/>
          <a:lstStyle/>
          <a:p>
            <a:r>
              <a:rPr lang="en-US" sz="2400" dirty="0" smtClean="0"/>
              <a:t>Measurement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Packet Timing (IEEE 1588 packet flow)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Collect Packet Delay Variation (PDV)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Real-time display and saved files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Wide range of pkt/s rates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File export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Traditional Synchronization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Collect Jitter and Wander (TIE)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Real-time display and saved files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File export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EB7AAE-B98F-476D-83DB-086BECFD165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66625" y="122238"/>
            <a:ext cx="6190488" cy="832104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F9F9F9"/>
                </a:solidFill>
                <a:latin typeface="+mj-lt"/>
                <a:ea typeface="+mj-ea"/>
                <a:cs typeface="+mj-cs"/>
              </a:rPr>
              <a:t>Key Features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619" y="1212273"/>
            <a:ext cx="3124200" cy="229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 bwMode="auto">
          <a:xfrm>
            <a:off x="5126182" y="4844935"/>
            <a:ext cx="498762" cy="45719"/>
          </a:xfrm>
          <a:prstGeom prst="rightArrow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250873" y="2576945"/>
            <a:ext cx="381000" cy="76200"/>
          </a:xfrm>
          <a:prstGeom prst="rightArrow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5805054" y="4080164"/>
            <a:ext cx="3124200" cy="2314222"/>
            <a:chOff x="5486400" y="3886200"/>
            <a:chExt cx="3124200" cy="23142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3886200"/>
              <a:ext cx="3124200" cy="231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0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4267200"/>
              <a:ext cx="2971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6625" y="1143000"/>
            <a:ext cx="8839200" cy="5400304"/>
          </a:xfrm>
        </p:spPr>
        <p:txBody>
          <a:bodyPr/>
          <a:lstStyle/>
          <a:p>
            <a:r>
              <a:rPr lang="en-US" sz="2800" dirty="0" smtClean="0"/>
              <a:t>Analysis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Packet Timing (IEEE 1588)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Data calculations</a:t>
            </a:r>
          </a:p>
          <a:p>
            <a:pPr lvl="2">
              <a:buNone/>
            </a:pPr>
            <a:r>
              <a:rPr lang="en-US" sz="1800" dirty="0" smtClean="0"/>
              <a:t>   (MinTDEV, bandTDEV, </a:t>
            </a:r>
          </a:p>
          <a:p>
            <a:pPr lvl="2">
              <a:buNone/>
            </a:pPr>
            <a:r>
              <a:rPr lang="en-US" sz="1800" dirty="0" smtClean="0"/>
              <a:t>	percentileTDEV, MAFE, MATIE)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Packet Synchronization masks </a:t>
            </a:r>
          </a:p>
          <a:p>
            <a:pPr lvl="2">
              <a:buNone/>
            </a:pPr>
            <a:r>
              <a:rPr lang="en-US" sz="1800" dirty="0" smtClean="0"/>
              <a:t>	for PASS/FAIL indication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Traditional Synchronization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Data calculations</a:t>
            </a:r>
          </a:p>
          <a:p>
            <a:pPr lvl="2">
              <a:buNone/>
            </a:pPr>
            <a:r>
              <a:rPr lang="en-US" sz="1800" dirty="0" smtClean="0"/>
              <a:t>	(MTIE, TDEV, frequency deviation</a:t>
            </a:r>
          </a:p>
          <a:p>
            <a:pPr lvl="2">
              <a:buNone/>
            </a:pPr>
            <a:r>
              <a:rPr lang="en-US" sz="1800" dirty="0" smtClean="0"/>
              <a:t>	fractional frequency offset)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Telecom standard masks for result </a:t>
            </a:r>
          </a:p>
          <a:p>
            <a:pPr lvl="2">
              <a:buNone/>
            </a:pPr>
            <a:r>
              <a:rPr lang="en-US" sz="1800" dirty="0" smtClean="0"/>
              <a:t>    validation (Telcordia, ANSI, ETSI, </a:t>
            </a:r>
          </a:p>
          <a:p>
            <a:pPr lvl="2">
              <a:buNone/>
            </a:pPr>
            <a:r>
              <a:rPr lang="en-US" sz="1800" dirty="0" smtClean="0"/>
              <a:t>     ITU-T)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EB7AAE-B98F-476D-83DB-086BECFD165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66625" y="122238"/>
            <a:ext cx="6190488" cy="832104"/>
          </a:xfrm>
          <a:prstGeom prst="rect">
            <a:avLst/>
          </a:prstGeom>
          <a:solidFill>
            <a:srgbClr val="0099C8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9F9F9"/>
                </a:solidFill>
                <a:latin typeface="+mj-lt"/>
                <a:ea typeface="+mj-ea"/>
                <a:cs typeface="+mj-cs"/>
              </a:rPr>
              <a:t>Key Features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800600" y="4648200"/>
            <a:ext cx="381000" cy="76200"/>
          </a:xfrm>
          <a:prstGeom prst="rightArrow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800600" y="2362200"/>
            <a:ext cx="381000" cy="76200"/>
          </a:xfrm>
          <a:prstGeom prst="rightArrow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326" y="1399308"/>
            <a:ext cx="3429000" cy="244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109" y="4059382"/>
            <a:ext cx="3429000" cy="24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Analysis – Computing &amp; Comparison</a:t>
            </a:r>
            <a:endParaRPr lang="de-DE" sz="2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53" y="1169505"/>
            <a:ext cx="7540487" cy="537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/>
          <p:nvPr/>
        </p:nvSpPr>
        <p:spPr>
          <a:xfrm>
            <a:off x="2014311" y="5807751"/>
            <a:ext cx="1905000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Computed PacketTDEV </a:t>
            </a:r>
            <a:endParaRPr lang="en-US" sz="1200" b="1" dirty="0"/>
          </a:p>
        </p:txBody>
      </p:sp>
      <p:cxnSp>
        <p:nvCxnSpPr>
          <p:cNvPr id="5" name="Straight Arrow Connector 17"/>
          <p:cNvCxnSpPr/>
          <p:nvPr/>
        </p:nvCxnSpPr>
        <p:spPr bwMode="auto">
          <a:xfrm rot="5400000" flipH="1" flipV="1">
            <a:off x="2700508" y="5350154"/>
            <a:ext cx="914400" cy="79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6"/>
          <p:cNvSpPr txBox="1"/>
          <p:nvPr/>
        </p:nvSpPr>
        <p:spPr>
          <a:xfrm>
            <a:off x="4833699" y="3525066"/>
            <a:ext cx="19812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latin typeface="+mj-lt"/>
              </a:rPr>
              <a:t>PacketTDEV  sync mask</a:t>
            </a:r>
            <a:endParaRPr lang="en-US" sz="1200" b="1" dirty="0">
              <a:latin typeface="+mj-lt"/>
            </a:endParaRPr>
          </a:p>
        </p:txBody>
      </p:sp>
      <p:cxnSp>
        <p:nvCxnSpPr>
          <p:cNvPr id="7" name="Straight Arrow Connector 14"/>
          <p:cNvCxnSpPr/>
          <p:nvPr/>
        </p:nvCxnSpPr>
        <p:spPr bwMode="auto">
          <a:xfrm rot="5400000">
            <a:off x="4757499" y="3829866"/>
            <a:ext cx="533400" cy="5334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SSU 2000 PTP Blade Features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8788"/>
            <a:r>
              <a:rPr lang="en-US" b="1" dirty="0" smtClean="0"/>
              <a:t>SSU 2000 System Release 6.0 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dirty="0" smtClean="0"/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IEEE 1588-2008 Grandmaster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Single SFP 100/1000BT port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Full HW Redundancy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Up to 125 Clients Blade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err="1" smtClean="0"/>
              <a:t>Unicast</a:t>
            </a:r>
            <a:r>
              <a:rPr lang="en-US" dirty="0" smtClean="0"/>
              <a:t> /Telecom Profile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Dynamic Reservations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VLAN Support (up to 4 VLANs)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TL1 and CLI Management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dirty="0" smtClean="0"/>
              <a:t>“Bookend” Solution with TP 500 Translator</a:t>
            </a:r>
          </a:p>
          <a:p>
            <a:endParaRPr lang="fr-FR" dirty="0"/>
          </a:p>
        </p:txBody>
      </p:sp>
      <p:pic>
        <p:nvPicPr>
          <p:cNvPr id="4" name="Picture 6" descr="SSU_2000_PTPBlade_wAn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738" y="1189038"/>
            <a:ext cx="371316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22238"/>
            <a:ext cx="6148388" cy="831919"/>
          </a:xfrm>
        </p:spPr>
        <p:txBody>
          <a:bodyPr/>
          <a:lstStyle/>
          <a:p>
            <a:pPr eaLnBrk="1" hangingPunct="1"/>
            <a:r>
              <a:rPr lang="en-US" sz="2400" smtClean="0"/>
              <a:t>Metrics for PDV - predictors for how a PTP slave should perform</a:t>
            </a:r>
            <a:endParaRPr lang="en-US" sz="2400" dirty="0" smtClean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584" y="1882429"/>
            <a:ext cx="2505999" cy="5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6261" y="1288702"/>
            <a:ext cx="5677523" cy="4734409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MAFE (Maximum Average Frequency Error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MATIE (Maximum Average Time Interval Error)</a:t>
            </a:r>
          </a:p>
          <a:p>
            <a:pPr marL="225425" lvl="0" indent="-225425" eaLnBrk="0" hangingPunct="0">
              <a:spcBef>
                <a:spcPct val="20000"/>
              </a:spcBef>
              <a:buSzPct val="60000"/>
              <a:buFont typeface="Arial" charset="0"/>
              <a:buChar char="►"/>
              <a:defRPr/>
            </a:pPr>
            <a:r>
              <a:rPr lang="en-US" sz="2000" kern="0" smtClean="0">
                <a:latin typeface="+mn-lt"/>
              </a:rPr>
              <a:t>minTDEV - </a:t>
            </a:r>
            <a:r>
              <a:rPr lang="en-US" sz="2000" smtClean="0"/>
              <a:t>involves the selection of a single minimum delay packet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percentileTDEV – involves </a:t>
            </a:r>
            <a:r>
              <a:rPr lang="en-US" sz="2000" smtClean="0"/>
              <a:t>a set of minimum delay packets and averages </a:t>
            </a:r>
            <a:r>
              <a:rPr lang="de-DE" sz="2000" smtClean="0"/>
              <a:t>them</a:t>
            </a:r>
          </a:p>
          <a:p>
            <a:pPr marL="225425" indent="-225425" eaLnBrk="0" hangingPunct="0">
              <a:spcBef>
                <a:spcPct val="20000"/>
              </a:spcBef>
              <a:buSzPct val="60000"/>
              <a:buFont typeface="Arial" charset="0"/>
              <a:buChar char="►"/>
              <a:defRPr/>
            </a:pPr>
            <a:r>
              <a:rPr lang="en-US" sz="2000" kern="0" smtClean="0">
                <a:latin typeface="+mn-lt"/>
              </a:rPr>
              <a:t>bandTDEV</a:t>
            </a:r>
            <a:endParaRPr lang="de-DE" sz="2000" smtClean="0"/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PacketTDEV</a:t>
            </a: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 – based on percentileTDEV and bandTDEV,</a:t>
            </a:r>
            <a:r>
              <a:rPr kumimoji="0" lang="en-US" sz="200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 indicator of freqency stability</a:t>
            </a:r>
            <a:endParaRPr lang="en-US" sz="2000" smtClean="0"/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Char char="►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PacketZTIE</a:t>
            </a: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 - </a:t>
            </a:r>
            <a:r>
              <a:rPr lang="en-US" sz="2000" smtClean="0"/>
              <a:t>same as the MATIE calculation, </a:t>
            </a:r>
            <a:r>
              <a:rPr lang="de-DE" sz="2000" smtClean="0"/>
              <a:t>incorporates floor averaging, indicator of frequency offset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757" y="1121051"/>
            <a:ext cx="1850961" cy="5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704" y="2584595"/>
            <a:ext cx="3444532" cy="6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996" y="3456134"/>
            <a:ext cx="3336649" cy="7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4351" y="5677936"/>
            <a:ext cx="4070951" cy="4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1588" y="4467435"/>
            <a:ext cx="2644223" cy="6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TimeAnalyzer Setup</a:t>
            </a:r>
            <a:endParaRPr lang="de-DE"/>
          </a:p>
        </p:txBody>
      </p:sp>
      <p:pic>
        <p:nvPicPr>
          <p:cNvPr id="3" name="Content Placeholder 3" descr="TimeAnalyzer7500_1_Str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2" y="1023738"/>
            <a:ext cx="8965096" cy="45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ihandform 12"/>
          <p:cNvSpPr/>
          <p:nvPr/>
        </p:nvSpPr>
        <p:spPr bwMode="auto">
          <a:xfrm>
            <a:off x="1154595" y="2951930"/>
            <a:ext cx="733840" cy="1192695"/>
          </a:xfrm>
          <a:custGeom>
            <a:avLst/>
            <a:gdLst>
              <a:gd name="connsiteX0" fmla="*/ 733840 w 733840"/>
              <a:gd name="connsiteY0" fmla="*/ 1192695 h 1192695"/>
              <a:gd name="connsiteX1" fmla="*/ 8283 w 733840"/>
              <a:gd name="connsiteY1" fmla="*/ 447260 h 1192695"/>
              <a:gd name="connsiteX2" fmla="*/ 684144 w 733840"/>
              <a:gd name="connsiteY2" fmla="*/ 0 h 11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840" h="1192695">
                <a:moveTo>
                  <a:pt x="733840" y="1192695"/>
                </a:moveTo>
                <a:cubicBezTo>
                  <a:pt x="375203" y="919368"/>
                  <a:pt x="16566" y="646042"/>
                  <a:pt x="8283" y="447260"/>
                </a:cubicBezTo>
                <a:cubicBezTo>
                  <a:pt x="0" y="248478"/>
                  <a:pt x="342072" y="124239"/>
                  <a:pt x="684144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4591878" y="2310856"/>
            <a:ext cx="3520109" cy="1900030"/>
          </a:xfrm>
          <a:custGeom>
            <a:avLst/>
            <a:gdLst>
              <a:gd name="connsiteX0" fmla="*/ 0 w 3520109"/>
              <a:gd name="connsiteY0" fmla="*/ 1833769 h 1900030"/>
              <a:gd name="connsiteX1" fmla="*/ 2981739 w 3520109"/>
              <a:gd name="connsiteY1" fmla="*/ 1704561 h 1900030"/>
              <a:gd name="connsiteX2" fmla="*/ 3230218 w 3520109"/>
              <a:gd name="connsiteY2" fmla="*/ 660952 h 1900030"/>
              <a:gd name="connsiteX3" fmla="*/ 2832652 w 3520109"/>
              <a:gd name="connsiteY3" fmla="*/ 94422 h 1900030"/>
              <a:gd name="connsiteX4" fmla="*/ 1838739 w 3520109"/>
              <a:gd name="connsiteY4" fmla="*/ 94422 h 19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109" h="1900030">
                <a:moveTo>
                  <a:pt x="0" y="1833769"/>
                </a:moveTo>
                <a:cubicBezTo>
                  <a:pt x="1221684" y="1866899"/>
                  <a:pt x="2443369" y="1900030"/>
                  <a:pt x="2981739" y="1704561"/>
                </a:cubicBezTo>
                <a:cubicBezTo>
                  <a:pt x="3520109" y="1509092"/>
                  <a:pt x="3255066" y="929308"/>
                  <a:pt x="3230218" y="660952"/>
                </a:cubicBezTo>
                <a:cubicBezTo>
                  <a:pt x="3205370" y="392596"/>
                  <a:pt x="3064565" y="188844"/>
                  <a:pt x="2832652" y="94422"/>
                </a:cubicBezTo>
                <a:cubicBezTo>
                  <a:pt x="2600739" y="0"/>
                  <a:pt x="1838739" y="94422"/>
                  <a:pt x="1838739" y="94422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37" descr="swatchlap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630" y="4880113"/>
            <a:ext cx="2431881" cy="185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 bwMode="auto">
          <a:xfrm>
            <a:off x="3690598" y="2982297"/>
            <a:ext cx="1663452" cy="2676634"/>
          </a:xfrm>
          <a:custGeom>
            <a:avLst/>
            <a:gdLst>
              <a:gd name="connsiteX0" fmla="*/ 0 w 1858617"/>
              <a:gd name="connsiteY0" fmla="*/ 0 h 576469"/>
              <a:gd name="connsiteX1" fmla="*/ 646043 w 1858617"/>
              <a:gd name="connsiteY1" fmla="*/ 496956 h 576469"/>
              <a:gd name="connsiteX2" fmla="*/ 1858617 w 1858617"/>
              <a:gd name="connsiteY2" fmla="*/ 477078 h 576469"/>
              <a:gd name="connsiteX0" fmla="*/ 0 w 1580640"/>
              <a:gd name="connsiteY0" fmla="*/ 0 h 2611605"/>
              <a:gd name="connsiteX1" fmla="*/ 646043 w 1580640"/>
              <a:gd name="connsiteY1" fmla="*/ 496956 h 2611605"/>
              <a:gd name="connsiteX2" fmla="*/ 1580640 w 1580640"/>
              <a:gd name="connsiteY2" fmla="*/ 2561910 h 2611605"/>
              <a:gd name="connsiteX0" fmla="*/ 0 w 1999746"/>
              <a:gd name="connsiteY0" fmla="*/ 0 h 2561910"/>
              <a:gd name="connsiteX1" fmla="*/ 646043 w 1999746"/>
              <a:gd name="connsiteY1" fmla="*/ 496956 h 2561910"/>
              <a:gd name="connsiteX2" fmla="*/ 1580640 w 1999746"/>
              <a:gd name="connsiteY2" fmla="*/ 2561910 h 2561910"/>
              <a:gd name="connsiteX0" fmla="*/ 0 w 1999746"/>
              <a:gd name="connsiteY0" fmla="*/ 0 h 2576540"/>
              <a:gd name="connsiteX1" fmla="*/ 646043 w 1999746"/>
              <a:gd name="connsiteY1" fmla="*/ 496956 h 2576540"/>
              <a:gd name="connsiteX2" fmla="*/ 1580640 w 1999746"/>
              <a:gd name="connsiteY2" fmla="*/ 2576540 h 2576540"/>
              <a:gd name="connsiteX0" fmla="*/ 0 w 2131420"/>
              <a:gd name="connsiteY0" fmla="*/ 0 h 2576540"/>
              <a:gd name="connsiteX1" fmla="*/ 646043 w 2131420"/>
              <a:gd name="connsiteY1" fmla="*/ 496956 h 2576540"/>
              <a:gd name="connsiteX2" fmla="*/ 1580640 w 2131420"/>
              <a:gd name="connsiteY2" fmla="*/ 2576540 h 2576540"/>
              <a:gd name="connsiteX0" fmla="*/ 0 w 2131420"/>
              <a:gd name="connsiteY0" fmla="*/ 0 h 2576540"/>
              <a:gd name="connsiteX1" fmla="*/ 1077640 w 2131420"/>
              <a:gd name="connsiteY1" fmla="*/ 657890 h 2576540"/>
              <a:gd name="connsiteX2" fmla="*/ 1580640 w 2131420"/>
              <a:gd name="connsiteY2" fmla="*/ 2576540 h 2576540"/>
              <a:gd name="connsiteX0" fmla="*/ 0 w 1312118"/>
              <a:gd name="connsiteY0" fmla="*/ 0 h 2671638"/>
              <a:gd name="connsiteX1" fmla="*/ 1077640 w 1312118"/>
              <a:gd name="connsiteY1" fmla="*/ 657890 h 2671638"/>
              <a:gd name="connsiteX2" fmla="*/ 761338 w 1312118"/>
              <a:gd name="connsiteY2" fmla="*/ 2671638 h 2671638"/>
              <a:gd name="connsiteX0" fmla="*/ 0 w 1570290"/>
              <a:gd name="connsiteY0" fmla="*/ 0 h 2671638"/>
              <a:gd name="connsiteX1" fmla="*/ 1443400 w 1570290"/>
              <a:gd name="connsiteY1" fmla="*/ 723726 h 2671638"/>
              <a:gd name="connsiteX2" fmla="*/ 761338 w 1570290"/>
              <a:gd name="connsiteY2" fmla="*/ 2671638 h 2671638"/>
              <a:gd name="connsiteX0" fmla="*/ 0 w 1663452"/>
              <a:gd name="connsiteY0" fmla="*/ 0 h 2755603"/>
              <a:gd name="connsiteX1" fmla="*/ 1443400 w 1663452"/>
              <a:gd name="connsiteY1" fmla="*/ 723726 h 2755603"/>
              <a:gd name="connsiteX2" fmla="*/ 1408096 w 1663452"/>
              <a:gd name="connsiteY2" fmla="*/ 2430951 h 2755603"/>
              <a:gd name="connsiteX3" fmla="*/ 761338 w 1663452"/>
              <a:gd name="connsiteY3" fmla="*/ 2671638 h 2755603"/>
              <a:gd name="connsiteX0" fmla="*/ 0 w 1663452"/>
              <a:gd name="connsiteY0" fmla="*/ 0 h 2755603"/>
              <a:gd name="connsiteX1" fmla="*/ 1443400 w 1663452"/>
              <a:gd name="connsiteY1" fmla="*/ 723726 h 2755603"/>
              <a:gd name="connsiteX2" fmla="*/ 1408096 w 1663452"/>
              <a:gd name="connsiteY2" fmla="*/ 2430951 h 2755603"/>
              <a:gd name="connsiteX3" fmla="*/ 775968 w 1663452"/>
              <a:gd name="connsiteY3" fmla="*/ 2671638 h 2755603"/>
              <a:gd name="connsiteX0" fmla="*/ 0 w 1663452"/>
              <a:gd name="connsiteY0" fmla="*/ 0 h 2755603"/>
              <a:gd name="connsiteX1" fmla="*/ 1443400 w 1663452"/>
              <a:gd name="connsiteY1" fmla="*/ 723726 h 2755603"/>
              <a:gd name="connsiteX2" fmla="*/ 1408096 w 1663452"/>
              <a:gd name="connsiteY2" fmla="*/ 2430951 h 2755603"/>
              <a:gd name="connsiteX3" fmla="*/ 775968 w 1663452"/>
              <a:gd name="connsiteY3" fmla="*/ 2671638 h 2755603"/>
              <a:gd name="connsiteX0" fmla="*/ 0 w 1663452"/>
              <a:gd name="connsiteY0" fmla="*/ 0 h 2755603"/>
              <a:gd name="connsiteX1" fmla="*/ 1443400 w 1663452"/>
              <a:gd name="connsiteY1" fmla="*/ 723726 h 2755603"/>
              <a:gd name="connsiteX2" fmla="*/ 1408096 w 1663452"/>
              <a:gd name="connsiteY2" fmla="*/ 2430951 h 2755603"/>
              <a:gd name="connsiteX3" fmla="*/ 775968 w 1663452"/>
              <a:gd name="connsiteY3" fmla="*/ 2671638 h 2755603"/>
              <a:gd name="connsiteX0" fmla="*/ 0 w 1663452"/>
              <a:gd name="connsiteY0" fmla="*/ 0 h 2777549"/>
              <a:gd name="connsiteX1" fmla="*/ 1443400 w 1663452"/>
              <a:gd name="connsiteY1" fmla="*/ 723726 h 2777549"/>
              <a:gd name="connsiteX2" fmla="*/ 1408096 w 1663452"/>
              <a:gd name="connsiteY2" fmla="*/ 2452897 h 2777549"/>
              <a:gd name="connsiteX3" fmla="*/ 775968 w 1663452"/>
              <a:gd name="connsiteY3" fmla="*/ 2671638 h 2777549"/>
              <a:gd name="connsiteX0" fmla="*/ 0 w 1663452"/>
              <a:gd name="connsiteY0" fmla="*/ 0 h 2777549"/>
              <a:gd name="connsiteX1" fmla="*/ 1443400 w 1663452"/>
              <a:gd name="connsiteY1" fmla="*/ 723726 h 2777549"/>
              <a:gd name="connsiteX2" fmla="*/ 1408096 w 1663452"/>
              <a:gd name="connsiteY2" fmla="*/ 2452897 h 2777549"/>
              <a:gd name="connsiteX3" fmla="*/ 775968 w 1663452"/>
              <a:gd name="connsiteY3" fmla="*/ 2671638 h 2777549"/>
              <a:gd name="connsiteX0" fmla="*/ 0 w 1663452"/>
              <a:gd name="connsiteY0" fmla="*/ 0 h 2719027"/>
              <a:gd name="connsiteX1" fmla="*/ 1443400 w 1663452"/>
              <a:gd name="connsiteY1" fmla="*/ 723726 h 2719027"/>
              <a:gd name="connsiteX2" fmla="*/ 1408096 w 1663452"/>
              <a:gd name="connsiteY2" fmla="*/ 2452897 h 2719027"/>
              <a:gd name="connsiteX3" fmla="*/ 775968 w 1663452"/>
              <a:gd name="connsiteY3" fmla="*/ 2671638 h 2719027"/>
              <a:gd name="connsiteX0" fmla="*/ 0 w 1663452"/>
              <a:gd name="connsiteY0" fmla="*/ 0 h 2676634"/>
              <a:gd name="connsiteX1" fmla="*/ 1443400 w 1663452"/>
              <a:gd name="connsiteY1" fmla="*/ 723726 h 2676634"/>
              <a:gd name="connsiteX2" fmla="*/ 1334944 w 1663452"/>
              <a:gd name="connsiteY2" fmla="*/ 2065191 h 2676634"/>
              <a:gd name="connsiteX3" fmla="*/ 775968 w 1663452"/>
              <a:gd name="connsiteY3" fmla="*/ 2671638 h 267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52" h="2676634">
                <a:moveTo>
                  <a:pt x="0" y="0"/>
                </a:moveTo>
                <a:cubicBezTo>
                  <a:pt x="168137" y="208721"/>
                  <a:pt x="1316510" y="278453"/>
                  <a:pt x="1443400" y="723726"/>
                </a:cubicBezTo>
                <a:cubicBezTo>
                  <a:pt x="1663452" y="1049637"/>
                  <a:pt x="1446183" y="1747855"/>
                  <a:pt x="1334944" y="2065191"/>
                </a:cubicBezTo>
                <a:cubicBezTo>
                  <a:pt x="1187129" y="2331321"/>
                  <a:pt x="1249521" y="2676634"/>
                  <a:pt x="775968" y="2671638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5555974" y="2991678"/>
            <a:ext cx="266700" cy="477079"/>
          </a:xfrm>
          <a:custGeom>
            <a:avLst/>
            <a:gdLst>
              <a:gd name="connsiteX0" fmla="*/ 0 w 266700"/>
              <a:gd name="connsiteY0" fmla="*/ 0 h 477079"/>
              <a:gd name="connsiteX1" fmla="*/ 228600 w 266700"/>
              <a:gd name="connsiteY1" fmla="*/ 198783 h 477079"/>
              <a:gd name="connsiteX2" fmla="*/ 228600 w 266700"/>
              <a:gd name="connsiteY2" fmla="*/ 477079 h 4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477079">
                <a:moveTo>
                  <a:pt x="0" y="0"/>
                </a:moveTo>
                <a:cubicBezTo>
                  <a:pt x="95250" y="59635"/>
                  <a:pt x="190500" y="119270"/>
                  <a:pt x="228600" y="198783"/>
                </a:cubicBezTo>
                <a:cubicBezTo>
                  <a:pt x="266700" y="278296"/>
                  <a:pt x="247650" y="377687"/>
                  <a:pt x="228600" y="477079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7" descr="Router_3D_Purple_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101" y="5365677"/>
            <a:ext cx="901811" cy="617679"/>
          </a:xfrm>
          <a:prstGeom prst="rect">
            <a:avLst/>
          </a:prstGeom>
          <a:noFill/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71" y="5335195"/>
            <a:ext cx="2668649" cy="6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ihandform 17"/>
          <p:cNvSpPr/>
          <p:nvPr/>
        </p:nvSpPr>
        <p:spPr bwMode="auto">
          <a:xfrm>
            <a:off x="6430617" y="3438939"/>
            <a:ext cx="2153478" cy="2918791"/>
          </a:xfrm>
          <a:custGeom>
            <a:avLst/>
            <a:gdLst>
              <a:gd name="connsiteX0" fmla="*/ 0 w 2153478"/>
              <a:gd name="connsiteY0" fmla="*/ 0 h 2918791"/>
              <a:gd name="connsiteX1" fmla="*/ 944218 w 2153478"/>
              <a:gd name="connsiteY1" fmla="*/ 198783 h 2918791"/>
              <a:gd name="connsiteX2" fmla="*/ 1987826 w 2153478"/>
              <a:gd name="connsiteY2" fmla="*/ 974035 h 2918791"/>
              <a:gd name="connsiteX3" fmla="*/ 1938131 w 2153478"/>
              <a:gd name="connsiteY3" fmla="*/ 2604052 h 2918791"/>
              <a:gd name="connsiteX4" fmla="*/ 993913 w 2153478"/>
              <a:gd name="connsiteY4" fmla="*/ 2862470 h 29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478" h="2918791">
                <a:moveTo>
                  <a:pt x="0" y="0"/>
                </a:moveTo>
                <a:cubicBezTo>
                  <a:pt x="306457" y="18222"/>
                  <a:pt x="612914" y="36444"/>
                  <a:pt x="944218" y="198783"/>
                </a:cubicBezTo>
                <a:cubicBezTo>
                  <a:pt x="1275522" y="361122"/>
                  <a:pt x="1822174" y="573157"/>
                  <a:pt x="1987826" y="974035"/>
                </a:cubicBezTo>
                <a:cubicBezTo>
                  <a:pt x="2153478" y="1374913"/>
                  <a:pt x="2103783" y="2289313"/>
                  <a:pt x="1938131" y="2604052"/>
                </a:cubicBezTo>
                <a:cubicBezTo>
                  <a:pt x="1772479" y="2918791"/>
                  <a:pt x="1383196" y="2890630"/>
                  <a:pt x="993913" y="2862470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Gerade Verbindung 20"/>
          <p:cNvCxnSpPr>
            <a:stCxn id="16" idx="1"/>
          </p:cNvCxnSpPr>
          <p:nvPr/>
        </p:nvCxnSpPr>
        <p:spPr bwMode="auto">
          <a:xfrm>
            <a:off x="3498574" y="567524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>
            <a:stCxn id="16" idx="1"/>
            <a:endCxn id="17" idx="3"/>
          </p:cNvCxnSpPr>
          <p:nvPr/>
        </p:nvCxnSpPr>
        <p:spPr bwMode="auto">
          <a:xfrm rot="10800000" flipV="1">
            <a:off x="2841521" y="5674516"/>
            <a:ext cx="679581" cy="960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Freihandform 19"/>
          <p:cNvSpPr/>
          <p:nvPr/>
        </p:nvSpPr>
        <p:spPr bwMode="auto">
          <a:xfrm>
            <a:off x="4989443" y="2375452"/>
            <a:ext cx="1285462" cy="1093305"/>
          </a:xfrm>
          <a:custGeom>
            <a:avLst/>
            <a:gdLst>
              <a:gd name="connsiteX0" fmla="*/ 0 w 1285462"/>
              <a:gd name="connsiteY0" fmla="*/ 0 h 1093305"/>
              <a:gd name="connsiteX1" fmla="*/ 1083366 w 1285462"/>
              <a:gd name="connsiteY1" fmla="*/ 278296 h 1093305"/>
              <a:gd name="connsiteX2" fmla="*/ 1212574 w 1285462"/>
              <a:gd name="connsiteY2" fmla="*/ 1093305 h 10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462" h="1093305">
                <a:moveTo>
                  <a:pt x="0" y="0"/>
                </a:moveTo>
                <a:cubicBezTo>
                  <a:pt x="440635" y="48039"/>
                  <a:pt x="881270" y="96079"/>
                  <a:pt x="1083366" y="278296"/>
                </a:cubicBezTo>
                <a:cubicBezTo>
                  <a:pt x="1285462" y="460513"/>
                  <a:pt x="1249018" y="776909"/>
                  <a:pt x="1212574" y="1093305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reihandform 21"/>
          <p:cNvSpPr/>
          <p:nvPr/>
        </p:nvSpPr>
        <p:spPr bwMode="auto">
          <a:xfrm>
            <a:off x="3816626" y="3468757"/>
            <a:ext cx="2405270" cy="538369"/>
          </a:xfrm>
          <a:custGeom>
            <a:avLst/>
            <a:gdLst>
              <a:gd name="connsiteX0" fmla="*/ 2405270 w 2405270"/>
              <a:gd name="connsiteY0" fmla="*/ 0 h 538369"/>
              <a:gd name="connsiteX1" fmla="*/ 1868557 w 2405270"/>
              <a:gd name="connsiteY1" fmla="*/ 516834 h 538369"/>
              <a:gd name="connsiteX2" fmla="*/ 0 w 2405270"/>
              <a:gd name="connsiteY2" fmla="*/ 129208 h 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5270" h="538369">
                <a:moveTo>
                  <a:pt x="2405270" y="0"/>
                </a:moveTo>
                <a:cubicBezTo>
                  <a:pt x="2337352" y="247649"/>
                  <a:pt x="2269435" y="495299"/>
                  <a:pt x="1868557" y="516834"/>
                </a:cubicBezTo>
                <a:cubicBezTo>
                  <a:pt x="1467679" y="538369"/>
                  <a:pt x="733839" y="333788"/>
                  <a:pt x="0" y="129208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reihandform 23"/>
          <p:cNvSpPr/>
          <p:nvPr/>
        </p:nvSpPr>
        <p:spPr bwMode="auto">
          <a:xfrm>
            <a:off x="3816626" y="3468757"/>
            <a:ext cx="2385391" cy="541682"/>
          </a:xfrm>
          <a:custGeom>
            <a:avLst/>
            <a:gdLst>
              <a:gd name="connsiteX0" fmla="*/ 2385391 w 2385391"/>
              <a:gd name="connsiteY0" fmla="*/ 0 h 541682"/>
              <a:gd name="connsiteX1" fmla="*/ 1838739 w 2385391"/>
              <a:gd name="connsiteY1" fmla="*/ 516834 h 541682"/>
              <a:gd name="connsiteX2" fmla="*/ 0 w 2385391"/>
              <a:gd name="connsiteY2" fmla="*/ 149086 h 54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91" h="541682">
                <a:moveTo>
                  <a:pt x="2385391" y="0"/>
                </a:moveTo>
                <a:cubicBezTo>
                  <a:pt x="2310847" y="245993"/>
                  <a:pt x="2236304" y="491986"/>
                  <a:pt x="1838739" y="516834"/>
                </a:cubicBezTo>
                <a:cubicBezTo>
                  <a:pt x="1441174" y="541682"/>
                  <a:pt x="720587" y="345384"/>
                  <a:pt x="0" y="149086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Freihandform 24"/>
          <p:cNvSpPr/>
          <p:nvPr/>
        </p:nvSpPr>
        <p:spPr bwMode="auto">
          <a:xfrm>
            <a:off x="3816626" y="3617844"/>
            <a:ext cx="658467" cy="1687028"/>
          </a:xfrm>
          <a:custGeom>
            <a:avLst/>
            <a:gdLst>
              <a:gd name="connsiteX0" fmla="*/ 2415209 w 2415209"/>
              <a:gd name="connsiteY0" fmla="*/ 0 h 601317"/>
              <a:gd name="connsiteX1" fmla="*/ 1719470 w 2415209"/>
              <a:gd name="connsiteY1" fmla="*/ 576469 h 601317"/>
              <a:gd name="connsiteX2" fmla="*/ 0 w 2415209"/>
              <a:gd name="connsiteY2" fmla="*/ 149086 h 601317"/>
              <a:gd name="connsiteX0" fmla="*/ 2173807 w 2173807"/>
              <a:gd name="connsiteY0" fmla="*/ 0 h 558645"/>
              <a:gd name="connsiteX1" fmla="*/ 1719470 w 2173807"/>
              <a:gd name="connsiteY1" fmla="*/ 539893 h 558645"/>
              <a:gd name="connsiteX2" fmla="*/ 0 w 2173807"/>
              <a:gd name="connsiteY2" fmla="*/ 112510 h 558645"/>
              <a:gd name="connsiteX0" fmla="*/ 2173807 w 2173807"/>
              <a:gd name="connsiteY0" fmla="*/ 0 h 584248"/>
              <a:gd name="connsiteX1" fmla="*/ 1719470 w 2173807"/>
              <a:gd name="connsiteY1" fmla="*/ 561839 h 584248"/>
              <a:gd name="connsiteX2" fmla="*/ 0 w 2173807"/>
              <a:gd name="connsiteY2" fmla="*/ 134456 h 584248"/>
              <a:gd name="connsiteX0" fmla="*/ 403529 w 1786725"/>
              <a:gd name="connsiteY0" fmla="*/ 1672398 h 1948208"/>
              <a:gd name="connsiteX1" fmla="*/ 1719470 w 1786725"/>
              <a:gd name="connsiteY1" fmla="*/ 427383 h 1948208"/>
              <a:gd name="connsiteX2" fmla="*/ 0 w 1786725"/>
              <a:gd name="connsiteY2" fmla="*/ 0 h 1948208"/>
              <a:gd name="connsiteX0" fmla="*/ 403529 w 945477"/>
              <a:gd name="connsiteY0" fmla="*/ 1672398 h 1948208"/>
              <a:gd name="connsiteX1" fmla="*/ 878222 w 945477"/>
              <a:gd name="connsiteY1" fmla="*/ 734621 h 1948208"/>
              <a:gd name="connsiteX2" fmla="*/ 0 w 945477"/>
              <a:gd name="connsiteY2" fmla="*/ 0 h 1948208"/>
              <a:gd name="connsiteX0" fmla="*/ 403529 w 658467"/>
              <a:gd name="connsiteY0" fmla="*/ 1672398 h 1948208"/>
              <a:gd name="connsiteX1" fmla="*/ 534408 w 658467"/>
              <a:gd name="connsiteY1" fmla="*/ 822403 h 1948208"/>
              <a:gd name="connsiteX2" fmla="*/ 0 w 658467"/>
              <a:gd name="connsiteY2" fmla="*/ 0 h 1948208"/>
              <a:gd name="connsiteX0" fmla="*/ 403529 w 923491"/>
              <a:gd name="connsiteY0" fmla="*/ 1672398 h 1672398"/>
              <a:gd name="connsiteX1" fmla="*/ 901678 w 923491"/>
              <a:gd name="connsiteY1" fmla="*/ 1341862 h 1672398"/>
              <a:gd name="connsiteX2" fmla="*/ 534408 w 923491"/>
              <a:gd name="connsiteY2" fmla="*/ 822403 h 1672398"/>
              <a:gd name="connsiteX3" fmla="*/ 0 w 923491"/>
              <a:gd name="connsiteY3" fmla="*/ 0 h 1672398"/>
              <a:gd name="connsiteX0" fmla="*/ 403529 w 941779"/>
              <a:gd name="connsiteY0" fmla="*/ 1672398 h 1672398"/>
              <a:gd name="connsiteX1" fmla="*/ 901678 w 941779"/>
              <a:gd name="connsiteY1" fmla="*/ 1341862 h 1672398"/>
              <a:gd name="connsiteX2" fmla="*/ 644136 w 941779"/>
              <a:gd name="connsiteY2" fmla="*/ 800457 h 1672398"/>
              <a:gd name="connsiteX3" fmla="*/ 0 w 941779"/>
              <a:gd name="connsiteY3" fmla="*/ 0 h 1672398"/>
              <a:gd name="connsiteX0" fmla="*/ 206019 w 974698"/>
              <a:gd name="connsiteY0" fmla="*/ 1687028 h 1687028"/>
              <a:gd name="connsiteX1" fmla="*/ 901678 w 974698"/>
              <a:gd name="connsiteY1" fmla="*/ 1341862 h 1687028"/>
              <a:gd name="connsiteX2" fmla="*/ 644136 w 974698"/>
              <a:gd name="connsiteY2" fmla="*/ 800457 h 1687028"/>
              <a:gd name="connsiteX3" fmla="*/ 0 w 974698"/>
              <a:gd name="connsiteY3" fmla="*/ 0 h 1687028"/>
              <a:gd name="connsiteX0" fmla="*/ 429053 w 1171174"/>
              <a:gd name="connsiteY0" fmla="*/ 1687028 h 1687028"/>
              <a:gd name="connsiteX1" fmla="*/ 1124712 w 1171174"/>
              <a:gd name="connsiteY1" fmla="*/ 1341862 h 1687028"/>
              <a:gd name="connsiteX2" fmla="*/ 150280 w 1171174"/>
              <a:gd name="connsiteY2" fmla="*/ 1027229 h 1687028"/>
              <a:gd name="connsiteX3" fmla="*/ 223034 w 1171174"/>
              <a:gd name="connsiteY3" fmla="*/ 0 h 1687028"/>
              <a:gd name="connsiteX0" fmla="*/ 307133 w 759581"/>
              <a:gd name="connsiteY0" fmla="*/ 1687028 h 1687028"/>
              <a:gd name="connsiteX1" fmla="*/ 271272 w 759581"/>
              <a:gd name="connsiteY1" fmla="*/ 1276026 h 1687028"/>
              <a:gd name="connsiteX2" fmla="*/ 28360 w 759581"/>
              <a:gd name="connsiteY2" fmla="*/ 1027229 h 1687028"/>
              <a:gd name="connsiteX3" fmla="*/ 101114 w 759581"/>
              <a:gd name="connsiteY3" fmla="*/ 0 h 1687028"/>
              <a:gd name="connsiteX0" fmla="*/ 206019 w 658467"/>
              <a:gd name="connsiteY0" fmla="*/ 1687028 h 1687028"/>
              <a:gd name="connsiteX1" fmla="*/ 170158 w 658467"/>
              <a:gd name="connsiteY1" fmla="*/ 1276026 h 1687028"/>
              <a:gd name="connsiteX2" fmla="*/ 146702 w 658467"/>
              <a:gd name="connsiteY2" fmla="*/ 1027229 h 1687028"/>
              <a:gd name="connsiteX3" fmla="*/ 0 w 658467"/>
              <a:gd name="connsiteY3" fmla="*/ 0 h 1687028"/>
              <a:gd name="connsiteX0" fmla="*/ 206019 w 658467"/>
              <a:gd name="connsiteY0" fmla="*/ 1687028 h 1687028"/>
              <a:gd name="connsiteX1" fmla="*/ 170158 w 658467"/>
              <a:gd name="connsiteY1" fmla="*/ 1276026 h 1687028"/>
              <a:gd name="connsiteX2" fmla="*/ 278376 w 658467"/>
              <a:gd name="connsiteY2" fmla="*/ 990653 h 1687028"/>
              <a:gd name="connsiteX3" fmla="*/ 0 w 658467"/>
              <a:gd name="connsiteY3" fmla="*/ 0 h 1687028"/>
              <a:gd name="connsiteX0" fmla="*/ 206019 w 658467"/>
              <a:gd name="connsiteY0" fmla="*/ 1687028 h 1687028"/>
              <a:gd name="connsiteX1" fmla="*/ 331092 w 658467"/>
              <a:gd name="connsiteY1" fmla="*/ 1305286 h 1687028"/>
              <a:gd name="connsiteX2" fmla="*/ 278376 w 658467"/>
              <a:gd name="connsiteY2" fmla="*/ 990653 h 1687028"/>
              <a:gd name="connsiteX3" fmla="*/ 0 w 658467"/>
              <a:gd name="connsiteY3" fmla="*/ 0 h 1687028"/>
              <a:gd name="connsiteX0" fmla="*/ 206019 w 658467"/>
              <a:gd name="connsiteY0" fmla="*/ 1687028 h 1687028"/>
              <a:gd name="connsiteX1" fmla="*/ 331092 w 658467"/>
              <a:gd name="connsiteY1" fmla="*/ 1305286 h 1687028"/>
              <a:gd name="connsiteX2" fmla="*/ 446626 w 658467"/>
              <a:gd name="connsiteY2" fmla="*/ 624893 h 1687028"/>
              <a:gd name="connsiteX3" fmla="*/ 0 w 658467"/>
              <a:gd name="connsiteY3" fmla="*/ 0 h 1687028"/>
              <a:gd name="connsiteX0" fmla="*/ 206019 w 658467"/>
              <a:gd name="connsiteY0" fmla="*/ 1687028 h 1687028"/>
              <a:gd name="connsiteX1" fmla="*/ 250624 w 658467"/>
              <a:gd name="connsiteY1" fmla="*/ 1232134 h 1687028"/>
              <a:gd name="connsiteX2" fmla="*/ 446626 w 658467"/>
              <a:gd name="connsiteY2" fmla="*/ 624893 h 1687028"/>
              <a:gd name="connsiteX3" fmla="*/ 0 w 658467"/>
              <a:gd name="connsiteY3" fmla="*/ 0 h 16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467" h="1687028">
                <a:moveTo>
                  <a:pt x="206019" y="1687028"/>
                </a:moveTo>
                <a:cubicBezTo>
                  <a:pt x="221988" y="1606335"/>
                  <a:pt x="210523" y="1409157"/>
                  <a:pt x="250624" y="1232134"/>
                </a:cubicBezTo>
                <a:cubicBezTo>
                  <a:pt x="290725" y="1055111"/>
                  <a:pt x="488397" y="830249"/>
                  <a:pt x="446626" y="624893"/>
                </a:cubicBezTo>
                <a:cubicBezTo>
                  <a:pt x="404855" y="419537"/>
                  <a:pt x="658467" y="226115"/>
                  <a:pt x="0" y="0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reihandform 25"/>
          <p:cNvSpPr/>
          <p:nvPr/>
        </p:nvSpPr>
        <p:spPr bwMode="auto">
          <a:xfrm>
            <a:off x="2284344" y="2405270"/>
            <a:ext cx="339586" cy="1143000"/>
          </a:xfrm>
          <a:custGeom>
            <a:avLst/>
            <a:gdLst>
              <a:gd name="connsiteX0" fmla="*/ 91108 w 339586"/>
              <a:gd name="connsiteY0" fmla="*/ 1143000 h 1143000"/>
              <a:gd name="connsiteX1" fmla="*/ 41413 w 339586"/>
              <a:gd name="connsiteY1" fmla="*/ 417443 h 1143000"/>
              <a:gd name="connsiteX2" fmla="*/ 339586 w 339586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586" h="1143000">
                <a:moveTo>
                  <a:pt x="91108" y="1143000"/>
                </a:moveTo>
                <a:cubicBezTo>
                  <a:pt x="45554" y="875471"/>
                  <a:pt x="0" y="607943"/>
                  <a:pt x="41413" y="417443"/>
                </a:cubicBezTo>
                <a:cubicBezTo>
                  <a:pt x="82826" y="226943"/>
                  <a:pt x="211206" y="113471"/>
                  <a:pt x="339586" y="0"/>
                </a:cubicBezTo>
              </a:path>
            </a:pathLst>
          </a:custGeom>
          <a:noFill/>
          <a:ln w="47625" cap="flat" cmpd="sng" algn="ctr">
            <a:solidFill>
              <a:srgbClr val="66FF3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Freihandform 26"/>
          <p:cNvSpPr/>
          <p:nvPr/>
        </p:nvSpPr>
        <p:spPr bwMode="auto">
          <a:xfrm>
            <a:off x="2600739" y="2415209"/>
            <a:ext cx="341244" cy="447261"/>
          </a:xfrm>
          <a:custGeom>
            <a:avLst/>
            <a:gdLst>
              <a:gd name="connsiteX0" fmla="*/ 23191 w 341244"/>
              <a:gd name="connsiteY0" fmla="*/ 447261 h 447261"/>
              <a:gd name="connsiteX1" fmla="*/ 53009 w 341244"/>
              <a:gd name="connsiteY1" fmla="*/ 228600 h 447261"/>
              <a:gd name="connsiteX2" fmla="*/ 341244 w 341244"/>
              <a:gd name="connsiteY2" fmla="*/ 0 h 4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244" h="447261">
                <a:moveTo>
                  <a:pt x="23191" y="447261"/>
                </a:moveTo>
                <a:cubicBezTo>
                  <a:pt x="11595" y="375202"/>
                  <a:pt x="0" y="303144"/>
                  <a:pt x="53009" y="228600"/>
                </a:cubicBezTo>
                <a:cubicBezTo>
                  <a:pt x="106018" y="154057"/>
                  <a:pt x="223631" y="77028"/>
                  <a:pt x="341244" y="0"/>
                </a:cubicBezTo>
              </a:path>
            </a:pathLst>
          </a:custGeom>
          <a:noFill/>
          <a:ln w="47625" cap="flat" cmpd="sng" algn="ctr">
            <a:solidFill>
              <a:srgbClr val="66FF3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Sonne 27"/>
          <p:cNvSpPr/>
          <p:nvPr/>
        </p:nvSpPr>
        <p:spPr bwMode="auto">
          <a:xfrm>
            <a:off x="4740966" y="2902227"/>
            <a:ext cx="248478" cy="208722"/>
          </a:xfrm>
          <a:prstGeom prst="su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1654" y="5103848"/>
            <a:ext cx="1355478" cy="909246"/>
          </a:xfrm>
          <a:prstGeom prst="rect">
            <a:avLst/>
          </a:prstGeom>
          <a:noFill/>
          <a:ln w="47625">
            <a:solidFill>
              <a:srgbClr val="002060"/>
            </a:solidFill>
            <a:miter lim="800000"/>
            <a:headEnd/>
            <a:tailEnd/>
          </a:ln>
          <a:scene3d>
            <a:camera prst="orthographicFront">
              <a:rot lat="68668" lon="20393960" rev="21381837"/>
            </a:camera>
            <a:lightRig rig="threePt" dir="t"/>
          </a:scene3d>
        </p:spPr>
      </p:pic>
      <p:sp>
        <p:nvSpPr>
          <p:cNvPr id="29" name="Freihandform 28"/>
          <p:cNvSpPr/>
          <p:nvPr/>
        </p:nvSpPr>
        <p:spPr bwMode="auto">
          <a:xfrm>
            <a:off x="1532283" y="3568148"/>
            <a:ext cx="1022074" cy="536713"/>
          </a:xfrm>
          <a:custGeom>
            <a:avLst/>
            <a:gdLst>
              <a:gd name="connsiteX0" fmla="*/ 1022074 w 1022074"/>
              <a:gd name="connsiteY0" fmla="*/ 536713 h 536713"/>
              <a:gd name="connsiteX1" fmla="*/ 107674 w 1022074"/>
              <a:gd name="connsiteY1" fmla="*/ 168965 h 536713"/>
              <a:gd name="connsiteX2" fmla="*/ 376030 w 1022074"/>
              <a:gd name="connsiteY2" fmla="*/ 0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074" h="536713">
                <a:moveTo>
                  <a:pt x="1022074" y="536713"/>
                </a:moveTo>
                <a:cubicBezTo>
                  <a:pt x="618711" y="397565"/>
                  <a:pt x="215348" y="258417"/>
                  <a:pt x="107674" y="168965"/>
                </a:cubicBezTo>
                <a:cubicBezTo>
                  <a:pt x="0" y="79513"/>
                  <a:pt x="188015" y="39756"/>
                  <a:pt x="376030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5" grpId="0" animBg="1"/>
      <p:bldP spid="18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07" y="1092633"/>
            <a:ext cx="5275557" cy="5153025"/>
          </a:xfrm>
        </p:spPr>
        <p:txBody>
          <a:bodyPr/>
          <a:lstStyle/>
          <a:p>
            <a:r>
              <a:rPr lang="en-US" sz="2000" dirty="0" smtClean="0"/>
              <a:t>All-in-One test tools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Packet timing and Traditional synchronization</a:t>
            </a:r>
          </a:p>
          <a:p>
            <a:pPr lvl="2">
              <a:buNone/>
            </a:pPr>
            <a:endParaRPr lang="en-US" sz="1600" dirty="0" smtClean="0"/>
          </a:p>
          <a:p>
            <a:r>
              <a:rPr lang="en-US" sz="2000" dirty="0" smtClean="0"/>
              <a:t>Portable test device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Lab and field</a:t>
            </a:r>
          </a:p>
          <a:p>
            <a:endParaRPr lang="en-US" sz="2000" dirty="0" smtClean="0"/>
          </a:p>
          <a:p>
            <a:r>
              <a:rPr lang="en-US" sz="2000" dirty="0" smtClean="0"/>
              <a:t>Active 1588 client capability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Comprehensive measurement and analysis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Advanced calculations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Packet timing masks</a:t>
            </a:r>
          </a:p>
          <a:p>
            <a:pPr lvl="2">
              <a:buFont typeface="Wingdings" pitchFamily="2" charset="2"/>
              <a:buChar char="Ø"/>
            </a:pPr>
            <a:endParaRPr lang="en-US" sz="1600" dirty="0" smtClean="0"/>
          </a:p>
          <a:p>
            <a:r>
              <a:rPr lang="en-US" sz="2000" dirty="0" smtClean="0"/>
              <a:t>Network profiling and qualification tool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95400"/>
            <a:ext cx="2057400" cy="15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6553200" y="1981200"/>
            <a:ext cx="2133600" cy="1524000"/>
            <a:chOff x="5486400" y="3886200"/>
            <a:chExt cx="3124200" cy="231422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3886200"/>
              <a:ext cx="3124200" cy="231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4267200"/>
              <a:ext cx="2971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14600"/>
            <a:ext cx="2286000" cy="16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5837" y="3144982"/>
            <a:ext cx="22443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8673" y="4163291"/>
            <a:ext cx="287790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 and Collateral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b="1" dirty="0" smtClean="0"/>
              <a:t>Web Content</a:t>
            </a:r>
          </a:p>
          <a:p>
            <a:pPr lvl="1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dirty="0" smtClean="0">
                <a:hlinkClick r:id="rId3"/>
              </a:rPr>
              <a:t>http://www.symmetricom.com/products/ieee-1588-ptp-solutions/ieee-1588-measurement-and-analysis-tools/TimeAnalyzer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lvl="1" eaLnBrk="1" hangingPunct="1">
              <a:spcBef>
                <a:spcPct val="0"/>
              </a:spcBef>
              <a:buFont typeface="Arial" charset="0"/>
              <a:buNone/>
              <a:tabLst>
                <a:tab pos="5138738" algn="l"/>
              </a:tabLst>
            </a:pPr>
            <a:r>
              <a:rPr lang="en-US" b="1" dirty="0" smtClean="0"/>
              <a:t> </a:t>
            </a:r>
          </a:p>
          <a:p>
            <a:pPr lvl="1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b="1" dirty="0" smtClean="0"/>
              <a:t>Data Sheets</a:t>
            </a:r>
          </a:p>
          <a:p>
            <a:pPr lvl="2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dirty="0" smtClean="0"/>
              <a:t>TimeAnalyzer 7500 Datasheet  </a:t>
            </a:r>
          </a:p>
          <a:p>
            <a:pPr lvl="2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dirty="0" smtClean="0"/>
              <a:t>TimeAnalyzer 7100 Datasheet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tabLst>
                <a:tab pos="5138738" algn="l"/>
              </a:tabLst>
            </a:pPr>
            <a:endParaRPr lang="en-US" b="1" dirty="0" smtClean="0"/>
          </a:p>
          <a:p>
            <a:pPr lvl="1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b="1" dirty="0" smtClean="0"/>
              <a:t>Whitepapers</a:t>
            </a:r>
            <a:br>
              <a:rPr lang="en-US" b="1" dirty="0" smtClean="0"/>
            </a:br>
            <a:endParaRPr lang="en-US" b="1" dirty="0" smtClean="0"/>
          </a:p>
          <a:p>
            <a:pPr lvl="1" eaLnBrk="1" hangingPunct="1">
              <a:spcBef>
                <a:spcPct val="0"/>
              </a:spcBef>
              <a:tabLst>
                <a:tab pos="5138738" algn="l"/>
              </a:tabLst>
            </a:pPr>
            <a:r>
              <a:rPr lang="en-US" b="1" dirty="0" smtClean="0"/>
              <a:t>FAQs</a:t>
            </a:r>
          </a:p>
          <a:p>
            <a:pPr lvl="1" eaLnBrk="1" hangingPunct="1">
              <a:spcBef>
                <a:spcPct val="0"/>
              </a:spcBef>
              <a:tabLst>
                <a:tab pos="5138738" algn="l"/>
              </a:tabLst>
            </a:pPr>
            <a:endParaRPr lang="en-US" b="1" dirty="0" smtClean="0"/>
          </a:p>
          <a:p>
            <a:pPr lvl="1" eaLnBrk="1" hangingPunct="1">
              <a:spcBef>
                <a:spcPct val="0"/>
              </a:spcBef>
              <a:buNone/>
              <a:tabLst>
                <a:tab pos="5138738" algn="l"/>
              </a:tabLst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5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Card Level Redundancy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Port Redundancy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Card Redundancy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Facility Redundancy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Automatic or Manual Switching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No Bonding</a:t>
            </a:r>
            <a:endParaRPr lang="fr-F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943600" y="2242784"/>
            <a:ext cx="685800" cy="3429000"/>
            <a:chOff x="3936" y="1200"/>
            <a:chExt cx="432" cy="21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936" y="1200"/>
              <a:ext cx="432" cy="2160"/>
              <a:chOff x="3408" y="1152"/>
              <a:chExt cx="432" cy="2160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126" t="21094" r="47499" b="17188"/>
              <a:stretch>
                <a:fillRect/>
              </a:stretch>
            </p:blipFill>
            <p:spPr bwMode="auto">
              <a:xfrm>
                <a:off x="3408" y="1152"/>
                <a:ext cx="191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126" t="21094" r="47499" b="17188"/>
              <a:stretch>
                <a:fillRect/>
              </a:stretch>
            </p:blipFill>
            <p:spPr bwMode="auto">
              <a:xfrm>
                <a:off x="3649" y="1152"/>
                <a:ext cx="191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936" y="1200"/>
              <a:ext cx="192" cy="2160"/>
            </a:xfrm>
            <a:prstGeom prst="rect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76" y="1200"/>
              <a:ext cx="192" cy="2160"/>
            </a:xfrm>
            <a:prstGeom prst="rect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57600" y="3842984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733800" y="3919184"/>
            <a:ext cx="2286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57700" y="3614384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400">
                <a:latin typeface="Times" pitchFamily="18" charset="0"/>
              </a:rPr>
              <a:t>192.168.4.3</a:t>
            </a:r>
            <a:endParaRPr lang="en-GB">
              <a:latin typeface="Times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19800" y="3842984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20897" y="2239609"/>
            <a:ext cx="1804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dirty="0"/>
              <a:t>P</a:t>
            </a:r>
            <a:r>
              <a:rPr lang="en-GB" dirty="0" smtClean="0"/>
              <a:t>TP </a:t>
            </a:r>
            <a:r>
              <a:rPr lang="en-GB" dirty="0"/>
              <a:t>Blades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9750" y="3004784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/>
              <a:t>Ethernet Router/Switch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098800" y="3461984"/>
            <a:ext cx="3403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0" y="3842984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124200" y="3461984"/>
            <a:ext cx="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464300" y="3436584"/>
            <a:ext cx="0" cy="4191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57700" y="3157184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400">
                <a:latin typeface="Times" pitchFamily="18" charset="0"/>
              </a:rPr>
              <a:t>192.168.4.3</a:t>
            </a:r>
            <a:endParaRPr lang="en-GB">
              <a:latin typeface="Times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838200" y="3538184"/>
            <a:ext cx="3200400" cy="1447800"/>
            <a:chOff x="96" y="1632"/>
            <a:chExt cx="2016" cy="1584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6" y="1632"/>
              <a:ext cx="2016" cy="15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1632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296" y="1632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864" y="1632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80" y="1632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91200" y="3766784"/>
            <a:ext cx="990600" cy="304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6808788" y="3912834"/>
            <a:ext cx="603250" cy="38100"/>
          </a:xfrm>
          <a:prstGeom prst="line">
            <a:avLst/>
          </a:prstGeom>
          <a:noFill/>
          <a:ln w="9525">
            <a:solidFill>
              <a:srgbClr val="0005D4"/>
            </a:solidFill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400800" y="3842984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256463" y="3727097"/>
            <a:ext cx="1517650" cy="1003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227888" y="3768372"/>
            <a:ext cx="15652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200"/>
              <a:t>Port, facility, and</a:t>
            </a:r>
          </a:p>
          <a:p>
            <a:r>
              <a:rPr lang="en-US" sz="1200"/>
              <a:t>module protection.</a:t>
            </a:r>
          </a:p>
          <a:p>
            <a:r>
              <a:rPr lang="en-US" sz="1200"/>
              <a:t>1</a:t>
            </a:r>
            <a:r>
              <a:rPr lang="en-US" sz="1200" baseline="30000"/>
              <a:t>st</a:t>
            </a:r>
            <a:r>
              <a:rPr lang="en-US" sz="1200"/>
              <a:t>  blade is active, </a:t>
            </a:r>
          </a:p>
          <a:p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blade is standby.</a:t>
            </a:r>
          </a:p>
          <a:p>
            <a:endParaRPr lang="en-US" sz="1200"/>
          </a:p>
          <a:p>
            <a:endParaRPr lang="en-US" sz="1200"/>
          </a:p>
        </p:txBody>
      </p:sp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4051300" y="2166584"/>
            <a:ext cx="1628775" cy="688975"/>
            <a:chOff x="2552" y="1296"/>
            <a:chExt cx="1026" cy="434"/>
          </a:xfrm>
        </p:grpSpPr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2592" y="1344"/>
              <a:ext cx="8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200" dirty="0" smtClean="0"/>
                <a:t>Same </a:t>
              </a:r>
              <a:r>
                <a:rPr lang="en-US" sz="1200" dirty="0"/>
                <a:t>IP address</a:t>
              </a:r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>
              <a:off x="2552" y="1296"/>
              <a:ext cx="1026" cy="4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/>
            </a:p>
          </p:txBody>
        </p:sp>
      </p:grpSp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4191000" y="2852384"/>
            <a:ext cx="457200" cy="304800"/>
          </a:xfrm>
          <a:prstGeom prst="line">
            <a:avLst/>
          </a:prstGeom>
          <a:noFill/>
          <a:ln w="28575">
            <a:solidFill>
              <a:srgbClr val="0005D4"/>
            </a:solidFill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4191000" y="2852384"/>
            <a:ext cx="330200" cy="876300"/>
          </a:xfrm>
          <a:prstGeom prst="line">
            <a:avLst/>
          </a:prstGeom>
          <a:noFill/>
          <a:ln w="28575">
            <a:solidFill>
              <a:srgbClr val="0005D4"/>
            </a:solidFill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/>
          </a:p>
        </p:txBody>
      </p:sp>
      <p:grpSp>
        <p:nvGrpSpPr>
          <p:cNvPr id="37" name="Group 47"/>
          <p:cNvGrpSpPr>
            <a:grpSpLocks/>
          </p:cNvGrpSpPr>
          <p:nvPr/>
        </p:nvGrpSpPr>
        <p:grpSpPr bwMode="auto">
          <a:xfrm>
            <a:off x="2813050" y="6357584"/>
            <a:ext cx="1117600" cy="336550"/>
            <a:chOff x="1440" y="3936"/>
            <a:chExt cx="704" cy="212"/>
          </a:xfrm>
        </p:grpSpPr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1440" y="398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1680" y="3936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1600">
                  <a:latin typeface="Times" pitchFamily="18" charset="0"/>
                </a:rPr>
                <a:t>Active</a:t>
              </a:r>
            </a:p>
          </p:txBody>
        </p:sp>
      </p:grp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4521200" y="6357584"/>
            <a:ext cx="1287463" cy="336550"/>
            <a:chOff x="2544" y="3888"/>
            <a:chExt cx="811" cy="212"/>
          </a:xfrm>
        </p:grpSpPr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>
              <a:off x="2544" y="3936"/>
              <a:ext cx="96" cy="9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2784" y="3888"/>
              <a:ext cx="5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1600">
                  <a:latin typeface="Times" pitchFamily="18" charset="0"/>
                </a:rPr>
                <a:t>Standby</a:t>
              </a:r>
            </a:p>
          </p:txBody>
        </p:sp>
      </p:grpSp>
      <p:grpSp>
        <p:nvGrpSpPr>
          <p:cNvPr id="43" name="Group 53"/>
          <p:cNvGrpSpPr>
            <a:grpSpLocks/>
          </p:cNvGrpSpPr>
          <p:nvPr/>
        </p:nvGrpSpPr>
        <p:grpSpPr bwMode="auto">
          <a:xfrm>
            <a:off x="228600" y="6357584"/>
            <a:ext cx="1993900" cy="336550"/>
            <a:chOff x="144" y="3936"/>
            <a:chExt cx="1256" cy="212"/>
          </a:xfrm>
        </p:grpSpPr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144" y="3984"/>
              <a:ext cx="240" cy="14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55"/>
            <p:cNvSpPr txBox="1">
              <a:spLocks noChangeArrowheads="1"/>
            </p:cNvSpPr>
            <p:nvPr/>
          </p:nvSpPr>
          <p:spPr bwMode="auto">
            <a:xfrm>
              <a:off x="418" y="3936"/>
              <a:ext cx="9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GB" sz="1600">
                  <a:latin typeface="Times" pitchFamily="18" charset="0"/>
                </a:rPr>
                <a:t>H/W Protection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4"/>
          <p:cNvSpPr>
            <a:spLocks noChangeArrowheads="1"/>
          </p:cNvSpPr>
          <p:nvPr/>
        </p:nvSpPr>
        <p:spPr bwMode="auto">
          <a:xfrm>
            <a:off x="304800" y="1552575"/>
            <a:ext cx="8458200" cy="4495800"/>
          </a:xfrm>
          <a:prstGeom prst="rect">
            <a:avLst/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Slave Locking Diagram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2613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Symmetricom Confidential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8013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69CCB8C-76B0-42CF-B3FA-4F070DCF14D2}" type="slidenum">
              <a:rPr lang="en-US" smtClean="0"/>
              <a:pPr/>
              <a:t>6</a:t>
            </a:fld>
            <a:endParaRPr lang="en-US" smtClean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-304799" y="3962400"/>
            <a:ext cx="28956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10800000" flipV="1">
            <a:off x="1143000" y="5410200"/>
            <a:ext cx="708818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2778" idx="0"/>
          </p:cNvCxnSpPr>
          <p:nvPr/>
        </p:nvCxnSpPr>
        <p:spPr bwMode="auto">
          <a:xfrm flipH="1">
            <a:off x="1143000" y="3363913"/>
            <a:ext cx="2700338" cy="52228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1143000" y="4114800"/>
            <a:ext cx="7088188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778" name="Freeform 15"/>
          <p:cNvSpPr>
            <a:spLocks noChangeArrowheads="1"/>
          </p:cNvSpPr>
          <p:nvPr/>
        </p:nvSpPr>
        <p:spPr bwMode="auto">
          <a:xfrm>
            <a:off x="3843338" y="3363913"/>
            <a:ext cx="1871662" cy="762000"/>
          </a:xfrm>
          <a:custGeom>
            <a:avLst/>
            <a:gdLst>
              <a:gd name="T0" fmla="*/ 0 w 1872343"/>
              <a:gd name="T1" fmla="*/ 0 h 762000"/>
              <a:gd name="T2" fmla="*/ 488611 w 1872343"/>
              <a:gd name="T3" fmla="*/ 54428 h 762000"/>
              <a:gd name="T4" fmla="*/ 836068 w 1872343"/>
              <a:gd name="T5" fmla="*/ 250371 h 762000"/>
              <a:gd name="T6" fmla="*/ 1042371 w 1872343"/>
              <a:gd name="T7" fmla="*/ 489857 h 762000"/>
              <a:gd name="T8" fmla="*/ 1313823 w 1872343"/>
              <a:gd name="T9" fmla="*/ 631371 h 762000"/>
              <a:gd name="T10" fmla="*/ 1867580 w 1872343"/>
              <a:gd name="T11" fmla="*/ 762000 h 76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343"/>
              <a:gd name="T19" fmla="*/ 0 h 762000"/>
              <a:gd name="T20" fmla="*/ 1872343 w 1872343"/>
              <a:gd name="T21" fmla="*/ 762000 h 762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343" h="762000">
                <a:moveTo>
                  <a:pt x="0" y="0"/>
                </a:moveTo>
                <a:cubicBezTo>
                  <a:pt x="175078" y="6350"/>
                  <a:pt x="350157" y="12700"/>
                  <a:pt x="489857" y="54428"/>
                </a:cubicBezTo>
                <a:cubicBezTo>
                  <a:pt x="629557" y="96156"/>
                  <a:pt x="745671" y="177799"/>
                  <a:pt x="838200" y="250371"/>
                </a:cubicBezTo>
                <a:cubicBezTo>
                  <a:pt x="930729" y="322943"/>
                  <a:pt x="965200" y="426357"/>
                  <a:pt x="1045029" y="489857"/>
                </a:cubicBezTo>
                <a:cubicBezTo>
                  <a:pt x="1124858" y="553357"/>
                  <a:pt x="1179286" y="586014"/>
                  <a:pt x="1317172" y="631371"/>
                </a:cubicBezTo>
                <a:cubicBezTo>
                  <a:pt x="1455058" y="676728"/>
                  <a:pt x="1779815" y="742043"/>
                  <a:pt x="1872343" y="76200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5638800" y="4114800"/>
            <a:ext cx="16764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1007269" y="4326731"/>
            <a:ext cx="2406650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2605882" y="4326731"/>
            <a:ext cx="2406650" cy="15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4510882" y="4326731"/>
            <a:ext cx="2406650" cy="15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783" name="TextBox 24"/>
          <p:cNvSpPr txBox="1">
            <a:spLocks noChangeArrowheads="1"/>
          </p:cNvSpPr>
          <p:nvPr/>
        </p:nvSpPr>
        <p:spPr bwMode="auto">
          <a:xfrm>
            <a:off x="5823010" y="4185083"/>
            <a:ext cx="2397711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Locked</a:t>
            </a:r>
          </a:p>
          <a:p>
            <a:r>
              <a:rPr lang="en-US" sz="1400" b="0" dirty="0" smtClean="0"/>
              <a:t>Oscillator is now locked to the grand master and will begin long term tracking</a:t>
            </a:r>
          </a:p>
          <a:p>
            <a:endParaRPr lang="en-US" sz="1400" dirty="0"/>
          </a:p>
        </p:txBody>
      </p: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4091866" y="4193959"/>
            <a:ext cx="1474433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Tracking</a:t>
            </a:r>
          </a:p>
          <a:p>
            <a:r>
              <a:rPr lang="en-US" sz="1400" b="0" dirty="0" smtClean="0"/>
              <a:t>“Tunes” the slave oscillator to the grand master</a:t>
            </a:r>
          </a:p>
        </p:txBody>
      </p:sp>
      <p:sp>
        <p:nvSpPr>
          <p:cNvPr id="32785" name="TextBox 26"/>
          <p:cNvSpPr txBox="1">
            <a:spLocks noChangeArrowheads="1"/>
          </p:cNvSpPr>
          <p:nvPr/>
        </p:nvSpPr>
        <p:spPr bwMode="auto">
          <a:xfrm>
            <a:off x="1071981" y="4199667"/>
            <a:ext cx="129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Acquisition</a:t>
            </a:r>
          </a:p>
          <a:p>
            <a:r>
              <a:rPr lang="en-US" sz="1400" b="0" dirty="0" smtClean="0"/>
              <a:t>Establishes sync flow and determines initial offset</a:t>
            </a:r>
          </a:p>
          <a:p>
            <a:endParaRPr lang="en-US" sz="1600" dirty="0"/>
          </a:p>
        </p:txBody>
      </p:sp>
      <p:sp>
        <p:nvSpPr>
          <p:cNvPr id="32786" name="TextBox 27"/>
          <p:cNvSpPr txBox="1">
            <a:spLocks noChangeArrowheads="1"/>
          </p:cNvSpPr>
          <p:nvPr/>
        </p:nvSpPr>
        <p:spPr bwMode="auto">
          <a:xfrm>
            <a:off x="2314112" y="4193959"/>
            <a:ext cx="1447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Qualification</a:t>
            </a:r>
          </a:p>
          <a:p>
            <a:r>
              <a:rPr lang="en-US" sz="1400" b="0" dirty="0" smtClean="0"/>
              <a:t>Monitors sync packet stability to qualify Master</a:t>
            </a:r>
          </a:p>
          <a:p>
            <a:endParaRPr lang="en-US" sz="1600" dirty="0"/>
          </a:p>
        </p:txBody>
      </p:sp>
      <p:cxnSp>
        <p:nvCxnSpPr>
          <p:cNvPr id="32788" name="Straight Arrow Connector 32"/>
          <p:cNvCxnSpPr>
            <a:cxnSpLocks noChangeShapeType="1"/>
          </p:cNvCxnSpPr>
          <p:nvPr/>
        </p:nvCxnSpPr>
        <p:spPr bwMode="auto">
          <a:xfrm>
            <a:off x="6400800" y="2819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oup 24"/>
          <p:cNvGrpSpPr/>
          <p:nvPr/>
        </p:nvGrpSpPr>
        <p:grpSpPr>
          <a:xfrm>
            <a:off x="1447800" y="1916113"/>
            <a:ext cx="2971800" cy="1589087"/>
            <a:chOff x="1447800" y="1916113"/>
            <a:chExt cx="2971800" cy="1589087"/>
          </a:xfrm>
        </p:grpSpPr>
        <p:sp>
          <p:nvSpPr>
            <p:cNvPr id="32787" name="TextBox 30"/>
            <p:cNvSpPr txBox="1">
              <a:spLocks noChangeArrowheads="1"/>
            </p:cNvSpPr>
            <p:nvPr/>
          </p:nvSpPr>
          <p:spPr bwMode="auto">
            <a:xfrm>
              <a:off x="1447800" y="1916113"/>
              <a:ext cx="2971800" cy="982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Slave Oscillator is free running during acquisition and qualification (drift is due to aging slope)</a:t>
              </a:r>
              <a:endParaRPr lang="en-US" sz="1600" dirty="0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552700" y="3086100"/>
              <a:ext cx="609600" cy="228600"/>
            </a:xfrm>
            <a:prstGeom prst="line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2790" name="TextBox 43"/>
          <p:cNvSpPr txBox="1">
            <a:spLocks noChangeArrowheads="1"/>
          </p:cNvSpPr>
          <p:nvPr/>
        </p:nvSpPr>
        <p:spPr bwMode="auto">
          <a:xfrm>
            <a:off x="609600" y="29686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Freq</a:t>
            </a:r>
            <a:endParaRPr lang="en-US" sz="1600"/>
          </a:p>
        </p:txBody>
      </p:sp>
    </p:spTree>
    <p:custDataLst>
      <p:tags r:id="rId1"/>
    </p:custDataLst>
  </p:cSld>
  <p:clrMapOvr>
    <a:masterClrMapping/>
  </p:clrMapOvr>
  <p:transition advTm="21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4" grpId="0"/>
      <p:bldP spid="32785" grpId="0"/>
      <p:bldP spid="32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Slave Behavior During Master Failover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2613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Symmetricom Confidential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5769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B7E6C49-CDB6-46CE-8A88-6B8887A5D686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36"/>
          <p:cNvGrpSpPr/>
          <p:nvPr/>
        </p:nvGrpSpPr>
        <p:grpSpPr>
          <a:xfrm>
            <a:off x="304800" y="1143000"/>
            <a:ext cx="8305800" cy="2514600"/>
            <a:chOff x="304800" y="1143000"/>
            <a:chExt cx="8305800" cy="2514600"/>
          </a:xfrm>
        </p:grpSpPr>
        <p:sp>
          <p:nvSpPr>
            <p:cNvPr id="33794" name="Rectangle 42"/>
            <p:cNvSpPr>
              <a:spLocks noChangeArrowheads="1"/>
            </p:cNvSpPr>
            <p:nvPr/>
          </p:nvSpPr>
          <p:spPr bwMode="auto">
            <a:xfrm>
              <a:off x="304800" y="1143000"/>
              <a:ext cx="8305800" cy="2514600"/>
            </a:xfrm>
            <a:prstGeom prst="rect">
              <a:avLst/>
            </a:prstGeom>
            <a:solidFill>
              <a:srgbClr val="FF9999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rot="5400000">
              <a:off x="188913" y="2095500"/>
              <a:ext cx="1296988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838200" y="2743200"/>
              <a:ext cx="708818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838200" y="2132013"/>
              <a:ext cx="7088188" cy="1587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01" name="Freeform 15"/>
            <p:cNvSpPr>
              <a:spLocks noChangeArrowheads="1"/>
            </p:cNvSpPr>
            <p:nvPr/>
          </p:nvSpPr>
          <p:spPr bwMode="auto">
            <a:xfrm>
              <a:off x="4267200" y="1600200"/>
              <a:ext cx="1828800" cy="685800"/>
            </a:xfrm>
            <a:custGeom>
              <a:avLst/>
              <a:gdLst>
                <a:gd name="T0" fmla="*/ 0 w 1872343"/>
                <a:gd name="T1" fmla="*/ 0 h 762000"/>
                <a:gd name="T2" fmla="*/ 405803 w 1872343"/>
                <a:gd name="T3" fmla="*/ 23429 h 762000"/>
                <a:gd name="T4" fmla="*/ 694376 w 1872343"/>
                <a:gd name="T5" fmla="*/ 107777 h 762000"/>
                <a:gd name="T6" fmla="*/ 865714 w 1872343"/>
                <a:gd name="T7" fmla="*/ 210867 h 762000"/>
                <a:gd name="T8" fmla="*/ 1091162 w 1872343"/>
                <a:gd name="T9" fmla="*/ 271785 h 762000"/>
                <a:gd name="T10" fmla="*/ 1551072 w 1872343"/>
                <a:gd name="T11" fmla="*/ 328016 h 76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2343"/>
                <a:gd name="T19" fmla="*/ 0 h 762000"/>
                <a:gd name="T20" fmla="*/ 1872343 w 1872343"/>
                <a:gd name="T21" fmla="*/ 762000 h 762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2343" h="762000">
                  <a:moveTo>
                    <a:pt x="0" y="0"/>
                  </a:moveTo>
                  <a:cubicBezTo>
                    <a:pt x="175078" y="6350"/>
                    <a:pt x="350157" y="12700"/>
                    <a:pt x="489857" y="54428"/>
                  </a:cubicBezTo>
                  <a:cubicBezTo>
                    <a:pt x="629557" y="96156"/>
                    <a:pt x="745671" y="177799"/>
                    <a:pt x="838200" y="250371"/>
                  </a:cubicBezTo>
                  <a:cubicBezTo>
                    <a:pt x="930729" y="322943"/>
                    <a:pt x="965200" y="426357"/>
                    <a:pt x="1045029" y="489857"/>
                  </a:cubicBezTo>
                  <a:cubicBezTo>
                    <a:pt x="1124858" y="553357"/>
                    <a:pt x="1179286" y="586014"/>
                    <a:pt x="1317172" y="631371"/>
                  </a:cubicBezTo>
                  <a:cubicBezTo>
                    <a:pt x="1455058" y="676728"/>
                    <a:pt x="1779815" y="742043"/>
                    <a:pt x="1872343" y="76200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838200" y="2133600"/>
              <a:ext cx="1752600" cy="1588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2034382" y="2307431"/>
              <a:ext cx="1111250" cy="1587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04" name="TextBox 25"/>
            <p:cNvSpPr txBox="1">
              <a:spLocks noChangeArrowheads="1"/>
            </p:cNvSpPr>
            <p:nvPr/>
          </p:nvSpPr>
          <p:spPr bwMode="auto">
            <a:xfrm>
              <a:off x="2971800" y="2743200"/>
              <a:ext cx="3048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err="1"/>
                <a:t>Acq</a:t>
              </a:r>
              <a:r>
                <a:rPr lang="en-US" sz="1400" dirty="0"/>
                <a:t>, </a:t>
              </a:r>
              <a:r>
                <a:rPr lang="en-US" sz="1400" dirty="0" err="1"/>
                <a:t>Qual</a:t>
              </a:r>
              <a:r>
                <a:rPr lang="en-US" sz="1400" dirty="0"/>
                <a:t>, &amp; Track to Master #2</a:t>
              </a:r>
            </a:p>
          </p:txBody>
        </p:sp>
        <p:sp>
          <p:nvSpPr>
            <p:cNvPr id="33805" name="TextBox 27"/>
            <p:cNvSpPr txBox="1">
              <a:spLocks noChangeArrowheads="1"/>
            </p:cNvSpPr>
            <p:nvPr/>
          </p:nvSpPr>
          <p:spPr bwMode="auto">
            <a:xfrm>
              <a:off x="838200" y="2743200"/>
              <a:ext cx="2514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Locked to Master #1</a:t>
              </a:r>
              <a:endParaRPr lang="en-US" sz="1600"/>
            </a:p>
          </p:txBody>
        </p:sp>
        <p:cxnSp>
          <p:nvCxnSpPr>
            <p:cNvPr id="33806" name="Straight Arrow Connector 32"/>
            <p:cNvCxnSpPr>
              <a:cxnSpLocks noChangeShapeType="1"/>
            </p:cNvCxnSpPr>
            <p:nvPr/>
          </p:nvCxnSpPr>
          <p:spPr bwMode="auto">
            <a:xfrm>
              <a:off x="6096000" y="2209800"/>
              <a:ext cx="914400" cy="914400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 type="arrow" w="med" len="med"/>
            </a:ln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 flipV="1">
              <a:off x="2590800" y="1600200"/>
              <a:ext cx="167640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08" name="TextBox 37"/>
            <p:cNvSpPr txBox="1">
              <a:spLocks noChangeArrowheads="1"/>
            </p:cNvSpPr>
            <p:nvPr/>
          </p:nvSpPr>
          <p:spPr bwMode="auto">
            <a:xfrm>
              <a:off x="6172200" y="2743200"/>
              <a:ext cx="205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Locked to Master #2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0800000" flipV="1">
              <a:off x="6096000" y="2293938"/>
              <a:ext cx="2133600" cy="1587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5539582" y="2307431"/>
              <a:ext cx="1111250" cy="1587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11" name="TextBox 40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685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Freq</a:t>
              </a:r>
              <a:endParaRPr lang="en-US" sz="1600"/>
            </a:p>
          </p:txBody>
        </p:sp>
        <p:sp>
          <p:nvSpPr>
            <p:cNvPr id="33812" name="TextBox 43"/>
            <p:cNvSpPr txBox="1">
              <a:spLocks noChangeArrowheads="1"/>
            </p:cNvSpPr>
            <p:nvPr/>
          </p:nvSpPr>
          <p:spPr bwMode="auto">
            <a:xfrm>
              <a:off x="457200" y="3124200"/>
              <a:ext cx="8153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Scenario 1:  Slave switches to a back-up Master.  Potential service impact while slave is out of lock while it acquires and tracks to the new Master reference frequency.</a:t>
              </a:r>
            </a:p>
          </p:txBody>
        </p:sp>
        <p:sp>
          <p:nvSpPr>
            <p:cNvPr id="33825" name="TextBox 62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i="1"/>
                <a:t>Master #1 fails</a:t>
              </a:r>
              <a:endParaRPr lang="en-US" sz="1400" i="1"/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313678" y="3872143"/>
            <a:ext cx="8305800" cy="2514600"/>
            <a:chOff x="500109" y="3241829"/>
            <a:chExt cx="8305800" cy="2514600"/>
          </a:xfrm>
        </p:grpSpPr>
        <p:grpSp>
          <p:nvGrpSpPr>
            <p:cNvPr id="4" name="Group 37"/>
            <p:cNvGrpSpPr/>
            <p:nvPr/>
          </p:nvGrpSpPr>
          <p:grpSpPr>
            <a:xfrm>
              <a:off x="500109" y="3241829"/>
              <a:ext cx="8305800" cy="2514600"/>
              <a:chOff x="304800" y="3810000"/>
              <a:chExt cx="8305800" cy="2514600"/>
            </a:xfrm>
          </p:grpSpPr>
          <p:sp>
            <p:nvSpPr>
              <p:cNvPr id="33813" name="Rectangle 44"/>
              <p:cNvSpPr>
                <a:spLocks noChangeArrowheads="1"/>
              </p:cNvSpPr>
              <p:nvPr/>
            </p:nvSpPr>
            <p:spPr bwMode="auto">
              <a:xfrm>
                <a:off x="304800" y="3810000"/>
                <a:ext cx="8305800" cy="2514600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188913" y="4762500"/>
                <a:ext cx="1296988" cy="158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 flipV="1">
                <a:off x="838200" y="5410200"/>
                <a:ext cx="7088188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rot="10800000" flipV="1">
                <a:off x="838200" y="4799013"/>
                <a:ext cx="7088188" cy="1587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 rot="10800000" flipV="1">
                <a:off x="838200" y="4800600"/>
                <a:ext cx="7162800" cy="1588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2034382" y="4974431"/>
                <a:ext cx="1111250" cy="1587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819" name="TextBox 51"/>
              <p:cNvSpPr txBox="1">
                <a:spLocks noChangeArrowheads="1"/>
              </p:cNvSpPr>
              <p:nvPr/>
            </p:nvSpPr>
            <p:spPr bwMode="auto">
              <a:xfrm>
                <a:off x="2971799" y="5410200"/>
                <a:ext cx="523116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Slave remains locked during hardware redundancy failover</a:t>
                </a:r>
              </a:p>
            </p:txBody>
          </p:sp>
          <p:sp>
            <p:nvSpPr>
              <p:cNvPr id="33820" name="TextBox 52"/>
              <p:cNvSpPr txBox="1">
                <a:spLocks noChangeArrowheads="1"/>
              </p:cNvSpPr>
              <p:nvPr/>
            </p:nvSpPr>
            <p:spPr bwMode="auto">
              <a:xfrm>
                <a:off x="838200" y="5410200"/>
                <a:ext cx="16764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Locked to Master </a:t>
                </a:r>
                <a:endParaRPr lang="en-US" sz="1600"/>
              </a:p>
            </p:txBody>
          </p:sp>
          <p:cxnSp>
            <p:nvCxnSpPr>
              <p:cNvPr id="33821" name="Straight Arrow Connector 53"/>
              <p:cNvCxnSpPr>
                <a:cxnSpLocks noChangeShapeType="1"/>
              </p:cNvCxnSpPr>
              <p:nvPr/>
            </p:nvCxnSpPr>
            <p:spPr bwMode="auto">
              <a:xfrm>
                <a:off x="6096000" y="4876800"/>
                <a:ext cx="914400" cy="914400"/>
              </a:xfrm>
              <a:prstGeom prst="straightConnector1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sp>
            <p:nvSpPr>
              <p:cNvPr id="33822" name="TextBox 58"/>
              <p:cNvSpPr txBox="1">
                <a:spLocks noChangeArrowheads="1"/>
              </p:cNvSpPr>
              <p:nvPr/>
            </p:nvSpPr>
            <p:spPr bwMode="auto">
              <a:xfrm>
                <a:off x="533400" y="3810000"/>
                <a:ext cx="6858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Freq</a:t>
                </a:r>
                <a:endParaRPr lang="en-US" sz="160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rot="5400000">
                <a:off x="2098675" y="4975225"/>
                <a:ext cx="111125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826" name="TextBox 63"/>
              <p:cNvSpPr txBox="1">
                <a:spLocks noChangeArrowheads="1"/>
              </p:cNvSpPr>
              <p:nvPr/>
            </p:nvSpPr>
            <p:spPr bwMode="auto">
              <a:xfrm>
                <a:off x="1828800" y="3881438"/>
                <a:ext cx="1905000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i="1"/>
                  <a:t>Active  Master card fails - standby takes over</a:t>
                </a:r>
                <a:endParaRPr lang="en-US" sz="1400" i="1"/>
              </a:p>
            </p:txBody>
          </p:sp>
        </p:grpSp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72609" y="5187519"/>
              <a:ext cx="8153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Scenario 2:  Slave remains locked during Hardware redundancy switching failover of the Master.   Hardware redundancy protects NGN services.  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8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 5000 Release 1.1 Features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8788"/>
            <a:r>
              <a:rPr lang="en-US" b="1" dirty="0" smtClean="0"/>
              <a:t>Release 1.1 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IEEE 1588v2 GM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err="1" smtClean="0"/>
              <a:t>REdundant</a:t>
            </a:r>
            <a:r>
              <a:rPr lang="en-US" sz="1800" dirty="0" smtClean="0"/>
              <a:t> IOC 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Quartz and Rubidium Options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sz="1800" dirty="0" smtClean="0"/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GPS and/or E1 Inputs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10MHz/1pps Outputs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-48VDC Power (Redundant)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sz="1800" dirty="0" smtClean="0"/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Port Bonding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Up to 500 Clients/Port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sz="1800" dirty="0" smtClean="0"/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err="1" smtClean="0"/>
              <a:t>Unicast</a:t>
            </a:r>
            <a:r>
              <a:rPr lang="en-US" sz="1800" dirty="0" smtClean="0"/>
              <a:t> /Telecom Profile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Dynamic and Static Reservations</a:t>
            </a:r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VLAN Support (up to 16 VLANs)</a:t>
            </a:r>
          </a:p>
          <a:p>
            <a:pPr marL="915988" lvl="1" indent="-342900">
              <a:buFont typeface="Wingdings" pitchFamily="2" charset="2"/>
              <a:buChar char="§"/>
            </a:pPr>
            <a:endParaRPr lang="en-US" sz="1800" dirty="0" smtClean="0"/>
          </a:p>
          <a:p>
            <a:pPr marL="915988" lvl="1" indent="-342900">
              <a:buFont typeface="Wingdings" pitchFamily="2" charset="2"/>
              <a:buChar char="§"/>
            </a:pPr>
            <a:r>
              <a:rPr lang="en-US" sz="1800" dirty="0" smtClean="0"/>
              <a:t>SNMP and CLI Management</a:t>
            </a:r>
            <a:endParaRPr lang="en-US" sz="1600" dirty="0" smtClean="0"/>
          </a:p>
          <a:p>
            <a:pPr marL="458788" indent="-342900">
              <a:buSzPct val="75000"/>
              <a:buFont typeface="Wingdings 3" pitchFamily="18" charset="2"/>
              <a:buChar char="u"/>
            </a:pPr>
            <a:endParaRPr lang="en-US" sz="16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596" y="2352320"/>
            <a:ext cx="4894551" cy="97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Release 1.1 Hardware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25" y="4148919"/>
            <a:ext cx="4343400" cy="2391581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1 RU Package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ETSI Compliant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Dual –48v DC Power 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Single IOC 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2x E1 Inputs 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2x 2048MHz Inputs 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2x 10MHz/1pps Outputs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25" y="4135272"/>
            <a:ext cx="4343400" cy="2405228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2x </a:t>
            </a:r>
            <a:r>
              <a:rPr lang="en-US" dirty="0" err="1" smtClean="0"/>
              <a:t>GigE</a:t>
            </a:r>
            <a:r>
              <a:rPr lang="en-US" dirty="0" smtClean="0"/>
              <a:t> PTP Ports/IOC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1x L1 GPS Inputs/ IMC 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1X Ethernet Mgmt Port/IMC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1X DE9 Craft Port/IMC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6 LEDs/ IOC and IMC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Optional IOC Slot (</a:t>
            </a:r>
            <a:r>
              <a:rPr lang="en-US" dirty="0" err="1" smtClean="0"/>
              <a:t>Rel</a:t>
            </a:r>
            <a:r>
              <a:rPr lang="en-US" dirty="0" smtClean="0"/>
              <a:t> 1.1)</a:t>
            </a:r>
          </a:p>
          <a:p>
            <a:pPr marL="230188" indent="-230188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Optical/Electrical SFPs</a:t>
            </a:r>
          </a:p>
          <a:p>
            <a:endParaRPr lang="fr-FR" dirty="0"/>
          </a:p>
        </p:txBody>
      </p:sp>
      <p:grpSp>
        <p:nvGrpSpPr>
          <p:cNvPr id="5" name="Group 47"/>
          <p:cNvGrpSpPr/>
          <p:nvPr/>
        </p:nvGrpSpPr>
        <p:grpSpPr>
          <a:xfrm>
            <a:off x="-33628" y="981075"/>
            <a:ext cx="8715666" cy="3602038"/>
            <a:chOff x="-33628" y="981075"/>
            <a:chExt cx="8715666" cy="3602038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519738" y="3795713"/>
              <a:ext cx="2143125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458788" indent="-458788">
                <a:buSzPct val="75000"/>
                <a:buFont typeface="Wingdings 3" pitchFamily="18" charset="2"/>
                <a:buChar char="u"/>
              </a:pPr>
              <a:endParaRPr lang="en-US" sz="1400" b="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203325" y="3852863"/>
              <a:ext cx="19462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8272463" y="1436688"/>
              <a:ext cx="131762" cy="101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260850" y="3429000"/>
              <a:ext cx="1066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050" dirty="0"/>
                <a:t>             GPS</a:t>
              </a:r>
              <a:br>
                <a:rPr lang="en-US" sz="1050" dirty="0"/>
              </a:br>
              <a:r>
                <a:rPr lang="en-US" sz="1050" dirty="0"/>
                <a:t>               </a:t>
              </a:r>
              <a:br>
                <a:rPr lang="en-US" sz="1050" dirty="0"/>
              </a:br>
              <a:endParaRPr lang="en-US" sz="1050" dirty="0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7651750" y="2795588"/>
              <a:ext cx="996950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900"/>
                <a:t>  -48v DC</a:t>
              </a:r>
              <a:br>
                <a:rPr lang="en-US" sz="900"/>
              </a:br>
              <a:r>
                <a:rPr lang="en-US" sz="900"/>
                <a:t>     Power</a:t>
              </a:r>
            </a:p>
            <a:p>
              <a:pPr>
                <a:spcBef>
                  <a:spcPct val="0"/>
                </a:spcBef>
              </a:pPr>
              <a:r>
                <a:rPr lang="en-US" sz="900"/>
                <a:t>      </a:t>
              </a: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-33628" y="2231693"/>
              <a:ext cx="8421635" cy="2149474"/>
              <a:chOff x="-142768" y="2309813"/>
              <a:chExt cx="8421150" cy="2149375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2992438" y="3810000"/>
                <a:ext cx="259766" cy="6491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5373688" y="2546350"/>
                <a:ext cx="46672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/>
              <a:lstStyle/>
              <a:p>
                <a:pPr marL="458788" indent="-458788">
                  <a:buSzPct val="75000"/>
                  <a:buFont typeface="Wingdings 3" pitchFamily="18" charset="2"/>
                  <a:buChar char="u"/>
                </a:pPr>
                <a:endParaRPr lang="en-US" sz="3200" b="0"/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469976" y="3147974"/>
                <a:ext cx="566706" cy="415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  UTI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Ports </a:t>
                </a: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238375" y="3614738"/>
                <a:ext cx="18473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5541686" y="2733656"/>
                <a:ext cx="1066740" cy="73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00"/>
                  <a:t>  </a:t>
                </a:r>
                <a:r>
                  <a:rPr lang="en-US" sz="1050"/>
                  <a:t>Ethernet </a:t>
                </a:r>
                <a:br>
                  <a:rPr lang="en-US" sz="1050"/>
                </a:br>
                <a:r>
                  <a:rPr lang="en-US" sz="1050"/>
                  <a:t>   Mgmt  Connector</a:t>
                </a:r>
                <a:br>
                  <a:rPr lang="en-US" sz="1050"/>
                </a:br>
                <a:endParaRPr lang="en-US" sz="1050"/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1954137" y="3470222"/>
                <a:ext cx="1041342" cy="423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100"/>
                  <a:t>  </a:t>
                </a:r>
                <a:r>
                  <a:rPr lang="en-US" sz="1050"/>
                  <a:t>10MHz/1pps</a:t>
                </a:r>
                <a:br>
                  <a:rPr lang="en-US" sz="1050"/>
                </a:br>
                <a:r>
                  <a:rPr lang="en-US" sz="1050"/>
                  <a:t>       Ports</a:t>
                </a: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972050" y="2309813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4851161" y="3189247"/>
                <a:ext cx="1271517" cy="57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 dirty="0"/>
                  <a:t>           DE 9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 dirty="0"/>
                  <a:t>    Craft Interface</a:t>
                </a:r>
                <a:br>
                  <a:rPr lang="en-US" sz="1050" dirty="0"/>
                </a:br>
                <a:endParaRPr lang="en-US" sz="1050" dirty="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5910263" y="230981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>
                <a:off x="5472113" y="2309813"/>
                <a:ext cx="1587" cy="746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7485063" y="2309813"/>
                <a:ext cx="0" cy="858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3139933" y="3298780"/>
                <a:ext cx="1403271" cy="57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       GigE PTP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         Ports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(Optical /Electrical)</a:t>
                </a: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3578225" y="2309813"/>
                <a:ext cx="0" cy="858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814763" y="2309813"/>
                <a:ext cx="0" cy="858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-142768" y="2309817"/>
                <a:ext cx="672" cy="704851"/>
                <a:chOff x="1695" y="1350"/>
                <a:chExt cx="672" cy="444"/>
              </a:xfrm>
            </p:grpSpPr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>
                  <a:off x="2055" y="1350"/>
                  <a:ext cx="0" cy="3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95" y="1634"/>
                  <a:ext cx="672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1050"/>
                    <a:t>            LEDs</a:t>
                  </a:r>
                </a:p>
              </p:txBody>
            </p:sp>
          </p:grp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2363788" y="2309813"/>
                <a:ext cx="1587" cy="1090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830319" y="2822552"/>
                <a:ext cx="566705" cy="415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 dirty="0"/>
                  <a:t>  E1 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 dirty="0"/>
                  <a:t>Ports </a:t>
                </a:r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1728788" y="2309813"/>
                <a:ext cx="0" cy="74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603250" y="2841601"/>
                <a:ext cx="996894" cy="57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  -48v DC</a:t>
                </a:r>
                <a:br>
                  <a:rPr lang="en-US" sz="1050"/>
                </a:br>
                <a:r>
                  <a:rPr lang="en-US" sz="1050"/>
                  <a:t>     Power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1050"/>
                  <a:t>      </a:t>
                </a:r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 flipH="1">
                <a:off x="2124075" y="2309813"/>
                <a:ext cx="0" cy="458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1400222" y="2309817"/>
                <a:ext cx="672" cy="704851"/>
                <a:chOff x="1634" y="1350"/>
                <a:chExt cx="672" cy="444"/>
              </a:xfrm>
            </p:grpSpPr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>
                  <a:off x="2055" y="1350"/>
                  <a:ext cx="0" cy="3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634" y="1634"/>
                  <a:ext cx="672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1050" dirty="0"/>
                    <a:t>            LEDs</a:t>
                  </a:r>
                </a:p>
              </p:txBody>
            </p: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3414821" y="2309817"/>
                <a:ext cx="672" cy="704851"/>
                <a:chOff x="1695" y="1350"/>
                <a:chExt cx="672" cy="444"/>
              </a:xfrm>
            </p:grpSpPr>
            <p:sp>
              <p:nvSpPr>
                <p:cNvPr id="42" name="Line 41"/>
                <p:cNvSpPr>
                  <a:spLocks noChangeShapeType="1"/>
                </p:cNvSpPr>
                <p:nvPr/>
              </p:nvSpPr>
              <p:spPr bwMode="auto">
                <a:xfrm>
                  <a:off x="2055" y="1350"/>
                  <a:ext cx="0" cy="3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695" y="1634"/>
                  <a:ext cx="672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1050"/>
                    <a:t>            LEDs</a:t>
                  </a:r>
                </a:p>
              </p:txBody>
            </p:sp>
          </p:grp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H="1">
                <a:off x="1085850" y="2309813"/>
                <a:ext cx="0" cy="458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H="1">
                <a:off x="8124825" y="2309813"/>
                <a:ext cx="0" cy="458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Text Box 25"/>
              <p:cNvSpPr txBox="1">
                <a:spLocks noChangeArrowheads="1"/>
              </p:cNvSpPr>
              <p:nvPr/>
            </p:nvSpPr>
            <p:spPr bwMode="auto">
              <a:xfrm>
                <a:off x="6681447" y="3273381"/>
                <a:ext cx="1596935" cy="2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050" dirty="0"/>
                  <a:t>      Optional IOC Slot </a:t>
                </a:r>
              </a:p>
            </p:txBody>
          </p:sp>
        </p:grp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6292850" y="1473200"/>
              <a:ext cx="366713" cy="38735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/>
            </a:p>
          </p:txBody>
        </p:sp>
        <p:pic>
          <p:nvPicPr>
            <p:cNvPr id="14" name="Picture 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113" y="981075"/>
              <a:ext cx="81629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2.1|3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2"/>
</p:tagLst>
</file>

<file path=ppt/theme/theme1.xml><?xml version="1.0" encoding="utf-8"?>
<a:theme xmlns:a="http://schemas.openxmlformats.org/drawingml/2006/main" name="presentation template (with glob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ymm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4" rIns="91429" bIns="4571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4" rIns="91429" bIns="4571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ym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m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m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m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m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m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m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(with globe)</Template>
  <TotalTime>2515</TotalTime>
  <Words>2426</Words>
  <Application>Microsoft Office PowerPoint</Application>
  <PresentationFormat>Overhead</PresentationFormat>
  <Paragraphs>789</Paragraphs>
  <Slides>44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presentation template (with globe)</vt:lpstr>
      <vt:lpstr>Document</vt:lpstr>
      <vt:lpstr>Worksheet</vt:lpstr>
      <vt:lpstr>Products for Carrier Ethernet Synchronization</vt:lpstr>
      <vt:lpstr>A Complete Sync Portfolio</vt:lpstr>
      <vt:lpstr>Overview</vt:lpstr>
      <vt:lpstr>SSU 2000 PTP Blade Features </vt:lpstr>
      <vt:lpstr>Card Level Redundancy</vt:lpstr>
      <vt:lpstr>Slave Locking Diagram</vt:lpstr>
      <vt:lpstr>Slave Behavior During Master Failover</vt:lpstr>
      <vt:lpstr>TP 5000 Release 1.1 Features </vt:lpstr>
      <vt:lpstr>Release 1.1 Hardware</vt:lpstr>
      <vt:lpstr>TP 5000 Redundant IOCs</vt:lpstr>
      <vt:lpstr>TP 5000 Release 1.2 Features </vt:lpstr>
      <vt:lpstr>TP5000 Roadmap</vt:lpstr>
      <vt:lpstr>Overview</vt:lpstr>
      <vt:lpstr>TP500 Stand-alone Client</vt:lpstr>
      <vt:lpstr>TP500 I/Os</vt:lpstr>
      <vt:lpstr>TP 500 Release 2.0 Features </vt:lpstr>
      <vt:lpstr>Embedded Software Clocks SCi2000 HW/SW Architecture</vt:lpstr>
      <vt:lpstr>Router/Switch Mode  Target Architecture</vt:lpstr>
      <vt:lpstr>Base Station Mode Target Architecture</vt:lpstr>
      <vt:lpstr>Reference Design</vt:lpstr>
      <vt:lpstr>Operational Sync SLA</vt:lpstr>
      <vt:lpstr>Sync SLA Performance Categories</vt:lpstr>
      <vt:lpstr>Sync SLA: Client Performance Metrics </vt:lpstr>
      <vt:lpstr>Metrics and SLA</vt:lpstr>
      <vt:lpstr>Overview</vt:lpstr>
      <vt:lpstr>TimePictra 4.0 – New Features</vt:lpstr>
      <vt:lpstr>Management  for TP5000 – 1.1 &amp; TP500 – 2.0</vt:lpstr>
      <vt:lpstr>PTP Communication</vt:lpstr>
      <vt:lpstr>Management Protocols</vt:lpstr>
      <vt:lpstr>PTP Network Management </vt:lpstr>
      <vt:lpstr>GMC Node Manager Functions</vt:lpstr>
      <vt:lpstr>Overview</vt:lpstr>
      <vt:lpstr>Fully Integrated Test Environment </vt:lpstr>
      <vt:lpstr>TimeAnalyzer -  Versions</vt:lpstr>
      <vt:lpstr>Where to measure - Network</vt:lpstr>
      <vt:lpstr>Where to measure - Lab</vt:lpstr>
      <vt:lpstr>Slide 37</vt:lpstr>
      <vt:lpstr>Slide 38</vt:lpstr>
      <vt:lpstr>Analysis – Computing &amp; Comparison</vt:lpstr>
      <vt:lpstr>Metrics for PDV - predictors for how a PTP slave should perform</vt:lpstr>
      <vt:lpstr>TimeAnalyzer Setup</vt:lpstr>
      <vt:lpstr>Key Benefits</vt:lpstr>
      <vt:lpstr>Resources and Collateral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SYNC INDUSTRY PERSPECTIVE</dc:title>
  <dc:subject>Templates</dc:subject>
  <dc:creator>Andre Marais</dc:creator>
  <cp:keywords>Symmetricom, PowerPoint, template, presentation</cp:keywords>
  <dc:description>Template for generating standard PowerPoint templates.</dc:description>
  <cp:lastModifiedBy>psadot</cp:lastModifiedBy>
  <cp:revision>244</cp:revision>
  <cp:lastPrinted>1999-04-21T22:01:43Z</cp:lastPrinted>
  <dcterms:created xsi:type="dcterms:W3CDTF">2009-10-02T10:08:14Z</dcterms:created>
  <dcterms:modified xsi:type="dcterms:W3CDTF">2010-05-18T08:05:06Z</dcterms:modified>
  <cp:category>Templates</cp:category>
</cp:coreProperties>
</file>