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4205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2" r:id="rId3"/>
    <p:sldId id="259" r:id="rId4"/>
    <p:sldId id="260" r:id="rId5"/>
    <p:sldId id="263" r:id="rId6"/>
    <p:sldId id="264" r:id="rId7"/>
    <p:sldId id="271" r:id="rId8"/>
    <p:sldId id="267" r:id="rId9"/>
    <p:sldId id="266" r:id="rId10"/>
    <p:sldId id="272" r:id="rId11"/>
    <p:sldId id="268" r:id="rId12"/>
    <p:sldId id="270" r:id="rId13"/>
    <p:sldId id="273" r:id="rId14"/>
  </p:sldIdLst>
  <p:sldSz cx="9906000" cy="6858000" type="A4"/>
  <p:notesSz cx="6908800" cy="94091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CCE2EA"/>
    <a:srgbClr val="9D5DA5"/>
    <a:srgbClr val="FFFFCC"/>
    <a:srgbClr val="FFFFF3"/>
    <a:srgbClr val="BA0000"/>
    <a:srgbClr val="5390A6"/>
    <a:srgbClr val="C6910B"/>
    <a:srgbClr val="5977BB"/>
    <a:srgbClr val="796C6B"/>
    <a:srgbClr val="3E6F4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038" autoAdjust="0"/>
    <p:restoredTop sz="93895" autoAdjust="0"/>
  </p:normalViewPr>
  <p:slideViewPr>
    <p:cSldViewPr snapToGrid="0">
      <p:cViewPr>
        <p:scale>
          <a:sx n="100" d="100"/>
          <a:sy n="100" d="100"/>
        </p:scale>
        <p:origin x="-924" y="-14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40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1" tIns="46461" rIns="92921" bIns="46461" numCol="1" anchor="t" anchorCtr="0" compatLnSpc="1">
            <a:prstTxWarp prst="textNoShape">
              <a:avLst/>
            </a:prstTxWarp>
          </a:bodyPr>
          <a:lstStyle>
            <a:lvl1pPr defTabSz="928688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14775" y="0"/>
            <a:ext cx="29940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1" tIns="46461" rIns="92921" bIns="46461" numCol="1" anchor="t" anchorCtr="0" compatLnSpc="1">
            <a:prstTxWarp prst="textNoShape">
              <a:avLst/>
            </a:prstTxWarp>
          </a:bodyPr>
          <a:lstStyle>
            <a:lvl1pPr algn="r" defTabSz="928688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37625"/>
            <a:ext cx="29940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1" tIns="46461" rIns="92921" bIns="46461" numCol="1" anchor="b" anchorCtr="0" compatLnSpc="1">
            <a:prstTxWarp prst="textNoShape">
              <a:avLst/>
            </a:prstTxWarp>
          </a:bodyPr>
          <a:lstStyle>
            <a:lvl1pPr defTabSz="928688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14775" y="8937625"/>
            <a:ext cx="29940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1" tIns="46461" rIns="92921" bIns="46461" numCol="1" anchor="b" anchorCtr="0" compatLnSpc="1">
            <a:prstTxWarp prst="textNoShape">
              <a:avLst/>
            </a:prstTxWarp>
          </a:bodyPr>
          <a:lstStyle>
            <a:lvl1pPr algn="r" defTabSz="928688" eaLnBrk="0" hangingPunct="0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fld id="{35ABA73E-EB24-4EF1-A055-9471E509C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40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1" tIns="46461" rIns="92921" bIns="46461" numCol="1" anchor="t" anchorCtr="0" compatLnSpc="1">
            <a:prstTxWarp prst="textNoShape">
              <a:avLst/>
            </a:prstTxWarp>
          </a:bodyPr>
          <a:lstStyle>
            <a:lvl1pPr defTabSz="928688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14775" y="0"/>
            <a:ext cx="29940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1" tIns="46461" rIns="92921" bIns="46461" numCol="1" anchor="t" anchorCtr="0" compatLnSpc="1">
            <a:prstTxWarp prst="textNoShape">
              <a:avLst/>
            </a:prstTxWarp>
          </a:bodyPr>
          <a:lstStyle>
            <a:lvl1pPr algn="r" defTabSz="928688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8050" y="706438"/>
            <a:ext cx="5094288" cy="3527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0750" y="4470400"/>
            <a:ext cx="5067300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1" tIns="46461" rIns="92921" bIns="464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37625"/>
            <a:ext cx="29940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1" tIns="46461" rIns="92921" bIns="46461" numCol="1" anchor="b" anchorCtr="0" compatLnSpc="1">
            <a:prstTxWarp prst="textNoShape">
              <a:avLst/>
            </a:prstTxWarp>
          </a:bodyPr>
          <a:lstStyle>
            <a:lvl1pPr defTabSz="928688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14775" y="8937625"/>
            <a:ext cx="29940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21" tIns="46461" rIns="92921" bIns="46461" numCol="1" anchor="b" anchorCtr="0" compatLnSpc="1">
            <a:prstTxWarp prst="textNoShape">
              <a:avLst/>
            </a:prstTxWarp>
          </a:bodyPr>
          <a:lstStyle>
            <a:lvl1pPr algn="r" defTabSz="928688" eaLnBrk="0" hangingPunct="0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fld id="{3C68BC82-F251-4DC8-853E-D9759CEF3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CBEE71-1E5B-4F23-9285-28863EAC2A79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6463" y="704850"/>
            <a:ext cx="5097462" cy="35306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338" y="4470400"/>
            <a:ext cx="5064125" cy="4233863"/>
          </a:xfrm>
          <a:noFill/>
          <a:ln/>
        </p:spPr>
        <p:txBody>
          <a:bodyPr/>
          <a:lstStyle/>
          <a:p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1B8B26-F2BC-462E-AD59-9224C65D48FD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06438"/>
            <a:ext cx="5092700" cy="3527425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0563" y="4468813"/>
            <a:ext cx="5527675" cy="4233862"/>
          </a:xfrm>
          <a:noFill/>
          <a:ln/>
        </p:spPr>
        <p:txBody>
          <a:bodyPr/>
          <a:lstStyle/>
          <a:p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1B8B26-F2BC-462E-AD59-9224C65D48FD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06438"/>
            <a:ext cx="5092700" cy="3527425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0563" y="4468813"/>
            <a:ext cx="5527675" cy="4233862"/>
          </a:xfrm>
          <a:noFill/>
          <a:ln/>
        </p:spPr>
        <p:txBody>
          <a:bodyPr/>
          <a:lstStyle/>
          <a:p>
            <a:endParaRPr lang="en-GB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Montage_bgnd2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2619375"/>
            <a:ext cx="99060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 userDrawn="1"/>
        </p:nvSpPr>
        <p:spPr bwMode="auto">
          <a:xfrm>
            <a:off x="638175" y="3079750"/>
            <a:ext cx="8126413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GB" sz="2800" b="1">
              <a:solidFill>
                <a:schemeClr val="bg1"/>
              </a:solidFill>
              <a:latin typeface="Swiss 721 Condensed" charset="0"/>
              <a:cs typeface="+mn-cs"/>
            </a:endParaRPr>
          </a:p>
        </p:txBody>
      </p:sp>
      <p:pic>
        <p:nvPicPr>
          <p:cNvPr id="5" name="Picture 7" descr="Chronos logo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402638" y="211138"/>
            <a:ext cx="1241425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5"/>
          <p:cNvGrpSpPr>
            <a:grpSpLocks/>
          </p:cNvGrpSpPr>
          <p:nvPr userDrawn="1"/>
        </p:nvGrpSpPr>
        <p:grpSpPr bwMode="auto">
          <a:xfrm>
            <a:off x="-9525" y="4233863"/>
            <a:ext cx="9915525" cy="90487"/>
            <a:chOff x="0" y="-7938"/>
            <a:chExt cx="9915525" cy="90488"/>
          </a:xfrm>
        </p:grpSpPr>
        <p:sp>
          <p:nvSpPr>
            <p:cNvPr id="7" name="Rectangle 6"/>
            <p:cNvSpPr>
              <a:spLocks noChangeArrowheads="1"/>
            </p:cNvSpPr>
            <p:nvPr userDrawn="1"/>
          </p:nvSpPr>
          <p:spPr bwMode="auto">
            <a:xfrm>
              <a:off x="0" y="6349"/>
              <a:ext cx="9906000" cy="71439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  <p:txBody>
            <a:bodyPr lIns="91429" tIns="45714" rIns="91429" bIns="45714"/>
            <a:lstStyle/>
            <a:p>
              <a:pPr>
                <a:defRPr/>
              </a:pPr>
              <a:endParaRPr lang="en-US">
                <a:cs typeface="ＭＳ Ｐゴシック" charset="-128"/>
              </a:endParaRPr>
            </a:p>
          </p:txBody>
        </p:sp>
        <p:grpSp>
          <p:nvGrpSpPr>
            <p:cNvPr id="8" name="Group 8"/>
            <p:cNvGrpSpPr>
              <a:grpSpLocks/>
            </p:cNvGrpSpPr>
            <p:nvPr userDrawn="1"/>
          </p:nvGrpSpPr>
          <p:grpSpPr bwMode="auto">
            <a:xfrm>
              <a:off x="0" y="-7938"/>
              <a:ext cx="9915525" cy="90488"/>
              <a:chOff x="-9549" y="-1"/>
              <a:chExt cx="9915549" cy="229157"/>
            </a:xfrm>
          </p:grpSpPr>
          <p:sp>
            <p:nvSpPr>
              <p:cNvPr id="9" name="Rectangle 8"/>
              <p:cNvSpPr/>
              <p:nvPr/>
            </p:nvSpPr>
            <p:spPr bwMode="auto">
              <a:xfrm>
                <a:off x="-9549" y="-1"/>
                <a:ext cx="1643067" cy="22915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9525" cap="flat" cmpd="sng" algn="ctr">
                <a:solidFill>
                  <a:srgbClr val="5390A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29" tIns="45714" rIns="91429" bIns="45714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1652568" y="-1"/>
                <a:ext cx="1641479" cy="229157"/>
              </a:xfrm>
              <a:prstGeom prst="rect">
                <a:avLst/>
              </a:prstGeom>
              <a:solidFill>
                <a:srgbClr val="3E6F4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29" tIns="45714" rIns="91429" bIns="45714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3303572" y="-1"/>
                <a:ext cx="1643066" cy="229157"/>
              </a:xfrm>
              <a:prstGeom prst="rect">
                <a:avLst/>
              </a:prstGeom>
              <a:solidFill>
                <a:srgbClr val="9D5DA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29" tIns="45714" rIns="91429" bIns="45714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4959338" y="-1"/>
                <a:ext cx="1643067" cy="229157"/>
              </a:xfrm>
              <a:prstGeom prst="rect">
                <a:avLst/>
              </a:prstGeom>
              <a:solidFill>
                <a:srgbClr val="796C6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29" tIns="45714" rIns="91429" bIns="45714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6611930" y="-1"/>
                <a:ext cx="1641479" cy="229157"/>
              </a:xfrm>
              <a:prstGeom prst="rect">
                <a:avLst/>
              </a:prstGeom>
              <a:solidFill>
                <a:srgbClr val="5977B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29" tIns="45714" rIns="91429" bIns="45714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8262934" y="-1"/>
                <a:ext cx="1643066" cy="229157"/>
              </a:xfrm>
              <a:prstGeom prst="rect">
                <a:avLst/>
              </a:prstGeom>
              <a:solidFill>
                <a:srgbClr val="C6910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29" tIns="45714" rIns="91429" bIns="45714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3730" y="2898860"/>
            <a:ext cx="8420100" cy="1063217"/>
          </a:xfrm>
          <a:prstGeom prst="rect">
            <a:avLst/>
          </a:prstGeom>
        </p:spPr>
        <p:txBody>
          <a:bodyPr/>
          <a:lstStyle>
            <a:lvl1pPr>
              <a:defRPr sz="5400" baseline="0">
                <a:solidFill>
                  <a:schemeClr val="bg1"/>
                </a:solidFill>
                <a:latin typeface="Swis721 Cn BT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0" y="-7938"/>
            <a:ext cx="9915525" cy="90488"/>
            <a:chOff x="0" y="-7938"/>
            <a:chExt cx="9915525" cy="90488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0" y="6350"/>
              <a:ext cx="9906000" cy="71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  <p:txBody>
            <a:bodyPr lIns="91429" tIns="45714" rIns="91429" bIns="45714"/>
            <a:lstStyle/>
            <a:p>
              <a:pPr>
                <a:defRPr/>
              </a:pPr>
              <a:endParaRPr lang="en-US">
                <a:cs typeface="ＭＳ Ｐゴシック" charset="-128"/>
              </a:endParaRPr>
            </a:p>
          </p:txBody>
        </p:sp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0" y="-7938"/>
              <a:ext cx="9915525" cy="90488"/>
              <a:chOff x="-9549" y="-1"/>
              <a:chExt cx="9915549" cy="229157"/>
            </a:xfrm>
          </p:grpSpPr>
          <p:sp>
            <p:nvSpPr>
              <p:cNvPr id="8" name="Rectangle 7"/>
              <p:cNvSpPr/>
              <p:nvPr/>
            </p:nvSpPr>
            <p:spPr bwMode="auto">
              <a:xfrm>
                <a:off x="-9549" y="-1"/>
                <a:ext cx="1643067" cy="22915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9525" cap="flat" cmpd="sng" algn="ctr">
                <a:solidFill>
                  <a:srgbClr val="5390A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29" tIns="45714" rIns="91429" bIns="45714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1652568" y="-1"/>
                <a:ext cx="1641479" cy="229157"/>
              </a:xfrm>
              <a:prstGeom prst="rect">
                <a:avLst/>
              </a:prstGeom>
              <a:solidFill>
                <a:srgbClr val="3E6F4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29" tIns="45714" rIns="91429" bIns="45714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3303572" y="-1"/>
                <a:ext cx="1643066" cy="229157"/>
              </a:xfrm>
              <a:prstGeom prst="rect">
                <a:avLst/>
              </a:prstGeom>
              <a:solidFill>
                <a:srgbClr val="9D5DA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29" tIns="45714" rIns="91429" bIns="45714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4959338" y="-1"/>
                <a:ext cx="1643067" cy="229157"/>
              </a:xfrm>
              <a:prstGeom prst="rect">
                <a:avLst/>
              </a:prstGeom>
              <a:solidFill>
                <a:srgbClr val="796C6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29" tIns="45714" rIns="91429" bIns="45714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6611930" y="-1"/>
                <a:ext cx="1641479" cy="229157"/>
              </a:xfrm>
              <a:prstGeom prst="rect">
                <a:avLst/>
              </a:prstGeom>
              <a:solidFill>
                <a:srgbClr val="5977B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29" tIns="45714" rIns="91429" bIns="45714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>
                <a:off x="8262934" y="-1"/>
                <a:ext cx="1643066" cy="229157"/>
              </a:xfrm>
              <a:prstGeom prst="rect">
                <a:avLst/>
              </a:prstGeom>
              <a:solidFill>
                <a:srgbClr val="C6910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29" tIns="45714" rIns="91429" bIns="45714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</p:grp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5768" y="1278979"/>
            <a:ext cx="4376738" cy="4667163"/>
          </a:xfrm>
        </p:spPr>
        <p:txBody>
          <a:bodyPr/>
          <a:lstStyle>
            <a:lvl1pPr marL="265113" indent="-265113">
              <a:lnSpc>
                <a:spcPct val="100000"/>
              </a:lnSpc>
              <a:spcBef>
                <a:spcPts val="1000"/>
              </a:spcBef>
              <a:defRPr sz="2000"/>
            </a:lvl1pPr>
            <a:lvl2pPr marL="541338" indent="-187325">
              <a:defRPr sz="1800"/>
            </a:lvl2pPr>
            <a:lvl3pPr marL="895350" indent="-176213">
              <a:buSzPct val="100000"/>
              <a:buFont typeface="Lucida Grande"/>
              <a:buChar char="-"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5002843" y="1278979"/>
            <a:ext cx="4378325" cy="4667163"/>
          </a:xfrm>
        </p:spPr>
        <p:txBody>
          <a:bodyPr/>
          <a:lstStyle>
            <a:lvl1pPr marL="265113" indent="-265113">
              <a:lnSpc>
                <a:spcPct val="100000"/>
              </a:lnSpc>
              <a:spcBef>
                <a:spcPts val="1000"/>
              </a:spcBef>
              <a:defRPr sz="2000"/>
            </a:lvl1pPr>
            <a:lvl2pPr marL="541338" indent="-187325">
              <a:defRPr sz="1800"/>
            </a:lvl2pPr>
            <a:lvl3pPr marL="895350" indent="-176213">
              <a:buSzPct val="100000"/>
              <a:buFont typeface="Lucida Grande"/>
              <a:buChar char="-"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263" y="319703"/>
            <a:ext cx="7859471" cy="431800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0" y="-7938"/>
            <a:ext cx="9915525" cy="90488"/>
            <a:chOff x="0" y="-7938"/>
            <a:chExt cx="9915525" cy="90488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0" y="6350"/>
              <a:ext cx="9906000" cy="71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  <p:txBody>
            <a:bodyPr lIns="91429" tIns="45714" rIns="91429" bIns="45714"/>
            <a:lstStyle/>
            <a:p>
              <a:pPr>
                <a:defRPr/>
              </a:pPr>
              <a:endParaRPr lang="en-US">
                <a:cs typeface="ＭＳ Ｐゴシック" charset="-128"/>
              </a:endParaRPr>
            </a:p>
          </p:txBody>
        </p: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0" y="-7938"/>
              <a:ext cx="9915525" cy="90488"/>
              <a:chOff x="-9549" y="-1"/>
              <a:chExt cx="9915549" cy="229157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-9549" y="-1"/>
                <a:ext cx="1643067" cy="22915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9525" cap="flat" cmpd="sng" algn="ctr">
                <a:solidFill>
                  <a:srgbClr val="5390A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29" tIns="45714" rIns="91429" bIns="45714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1652568" y="-1"/>
                <a:ext cx="1641479" cy="229157"/>
              </a:xfrm>
              <a:prstGeom prst="rect">
                <a:avLst/>
              </a:prstGeom>
              <a:solidFill>
                <a:srgbClr val="3E6F4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29" tIns="45714" rIns="91429" bIns="45714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3303572" y="-1"/>
                <a:ext cx="1643066" cy="229157"/>
              </a:xfrm>
              <a:prstGeom prst="rect">
                <a:avLst/>
              </a:prstGeom>
              <a:solidFill>
                <a:srgbClr val="9D5DA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29" tIns="45714" rIns="91429" bIns="45714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4959338" y="-1"/>
                <a:ext cx="1643067" cy="229157"/>
              </a:xfrm>
              <a:prstGeom prst="rect">
                <a:avLst/>
              </a:prstGeom>
              <a:solidFill>
                <a:srgbClr val="796C6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29" tIns="45714" rIns="91429" bIns="45714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>
                <a:off x="6611930" y="-1"/>
                <a:ext cx="1641479" cy="229157"/>
              </a:xfrm>
              <a:prstGeom prst="rect">
                <a:avLst/>
              </a:prstGeom>
              <a:solidFill>
                <a:srgbClr val="5977B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29" tIns="45714" rIns="91429" bIns="45714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>
                <a:off x="8262934" y="-1"/>
                <a:ext cx="1643066" cy="229157"/>
              </a:xfrm>
              <a:prstGeom prst="rect">
                <a:avLst/>
              </a:prstGeom>
              <a:solidFill>
                <a:srgbClr val="C6910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29" tIns="45714" rIns="91429" bIns="45714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768" y="1269298"/>
            <a:ext cx="4376738" cy="542110"/>
          </a:xfrm>
        </p:spPr>
        <p:txBody>
          <a:bodyPr anchor="ctr"/>
          <a:lstStyle>
            <a:lvl1pPr marL="0" indent="0">
              <a:buNone/>
              <a:defRPr sz="2400" b="1" i="0">
                <a:latin typeface="Swiss 721 Condensed"/>
                <a:cs typeface="Swiss 721 Condense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68" y="1909060"/>
            <a:ext cx="4376738" cy="3951288"/>
          </a:xfrm>
        </p:spPr>
        <p:txBody>
          <a:bodyPr/>
          <a:lstStyle>
            <a:lvl1pPr marL="236538" indent="-236538">
              <a:lnSpc>
                <a:spcPct val="100000"/>
              </a:lnSpc>
              <a:spcBef>
                <a:spcPts val="1000"/>
              </a:spcBef>
              <a:defRPr sz="2000"/>
            </a:lvl1pPr>
            <a:lvl2pPr marL="600075" indent="-246063">
              <a:defRPr sz="1800"/>
            </a:lvl2pPr>
            <a:lvl3pPr marL="944563" indent="-225425">
              <a:buSzPct val="100000"/>
              <a:buFont typeface="Lucida Grande"/>
              <a:buChar char="-"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843" y="1269298"/>
            <a:ext cx="4378325" cy="542110"/>
          </a:xfrm>
        </p:spPr>
        <p:txBody>
          <a:bodyPr anchor="ctr"/>
          <a:lstStyle>
            <a:lvl1pPr marL="0" indent="0">
              <a:buNone/>
              <a:defRPr lang="en-GB" sz="2400" b="1" i="0" dirty="0" smtClean="0">
                <a:solidFill>
                  <a:schemeClr val="tx1"/>
                </a:solidFill>
                <a:latin typeface="Swiss 721 Condensed"/>
                <a:ea typeface="ＭＳ Ｐゴシック" charset="-128"/>
                <a:cs typeface="Swiss 721 Condense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02843" y="1909060"/>
            <a:ext cx="4378325" cy="3951288"/>
          </a:xfrm>
        </p:spPr>
        <p:txBody>
          <a:bodyPr/>
          <a:lstStyle>
            <a:lvl1pPr marL="236538" indent="-236538">
              <a:lnSpc>
                <a:spcPct val="100000"/>
              </a:lnSpc>
              <a:spcBef>
                <a:spcPts val="1000"/>
              </a:spcBef>
              <a:defRPr lang="en-GB" sz="2000" dirty="0" smtClean="0">
                <a:solidFill>
                  <a:schemeClr val="tx1"/>
                </a:solidFill>
                <a:latin typeface="Swiss 721"/>
                <a:ea typeface="ＭＳ Ｐゴシック" charset="-128"/>
                <a:cs typeface="ＭＳ Ｐゴシック" charset="-128"/>
              </a:defRPr>
            </a:lvl1pPr>
            <a:lvl2pPr marL="590550" indent="-236538">
              <a:defRPr sz="1800"/>
            </a:lvl2pPr>
            <a:lvl3pPr marL="955675" indent="-236538">
              <a:buSzPct val="100000"/>
              <a:buFont typeface="Lucida Grande"/>
              <a:buChar char="-"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49264" y="319703"/>
            <a:ext cx="7820094" cy="431800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21"/>
          <p:cNvGrpSpPr>
            <a:grpSpLocks/>
          </p:cNvGrpSpPr>
          <p:nvPr/>
        </p:nvGrpSpPr>
        <p:grpSpPr bwMode="auto">
          <a:xfrm>
            <a:off x="0" y="-7938"/>
            <a:ext cx="9915525" cy="90488"/>
            <a:chOff x="0" y="-7938"/>
            <a:chExt cx="9915525" cy="90488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0" y="6350"/>
              <a:ext cx="9906000" cy="71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  <p:txBody>
            <a:bodyPr lIns="91429" tIns="45714" rIns="91429" bIns="45714"/>
            <a:lstStyle/>
            <a:p>
              <a:pPr>
                <a:defRPr/>
              </a:pPr>
              <a:endParaRPr lang="en-US">
                <a:cs typeface="ＭＳ Ｐゴシック" charset="-128"/>
              </a:endParaRPr>
            </a:p>
          </p:txBody>
        </p:sp>
        <p:grpSp>
          <p:nvGrpSpPr>
            <p:cNvPr id="15" name="Group 8"/>
            <p:cNvGrpSpPr>
              <a:grpSpLocks/>
            </p:cNvGrpSpPr>
            <p:nvPr/>
          </p:nvGrpSpPr>
          <p:grpSpPr bwMode="auto">
            <a:xfrm>
              <a:off x="0" y="-7938"/>
              <a:ext cx="9915525" cy="90488"/>
              <a:chOff x="-9549" y="-1"/>
              <a:chExt cx="9915549" cy="229157"/>
            </a:xfrm>
          </p:grpSpPr>
          <p:sp>
            <p:nvSpPr>
              <p:cNvPr id="16" name="Rectangle 15"/>
              <p:cNvSpPr/>
              <p:nvPr/>
            </p:nvSpPr>
            <p:spPr bwMode="auto">
              <a:xfrm>
                <a:off x="-9549" y="-1"/>
                <a:ext cx="1643067" cy="22915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9525" cap="flat" cmpd="sng" algn="ctr">
                <a:solidFill>
                  <a:srgbClr val="5390A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29" tIns="45714" rIns="91429" bIns="45714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 bwMode="auto">
              <a:xfrm>
                <a:off x="1652568" y="-1"/>
                <a:ext cx="1641479" cy="229157"/>
              </a:xfrm>
              <a:prstGeom prst="rect">
                <a:avLst/>
              </a:prstGeom>
              <a:solidFill>
                <a:srgbClr val="3E6F4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29" tIns="45714" rIns="91429" bIns="45714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>
                <a:off x="3303572" y="-1"/>
                <a:ext cx="1643066" cy="229157"/>
              </a:xfrm>
              <a:prstGeom prst="rect">
                <a:avLst/>
              </a:prstGeom>
              <a:solidFill>
                <a:srgbClr val="9D5DA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29" tIns="45714" rIns="91429" bIns="45714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 bwMode="auto">
              <a:xfrm>
                <a:off x="4959338" y="-1"/>
                <a:ext cx="1643067" cy="229157"/>
              </a:xfrm>
              <a:prstGeom prst="rect">
                <a:avLst/>
              </a:prstGeom>
              <a:solidFill>
                <a:srgbClr val="796C6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29" tIns="45714" rIns="91429" bIns="45714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6611930" y="-1"/>
                <a:ext cx="1641479" cy="229157"/>
              </a:xfrm>
              <a:prstGeom prst="rect">
                <a:avLst/>
              </a:prstGeom>
              <a:solidFill>
                <a:srgbClr val="5977B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29" tIns="45714" rIns="91429" bIns="45714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8262934" y="-1"/>
                <a:ext cx="1643066" cy="229157"/>
              </a:xfrm>
              <a:prstGeom prst="rect">
                <a:avLst/>
              </a:prstGeom>
              <a:solidFill>
                <a:srgbClr val="C6910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29" tIns="45714" rIns="91429" bIns="45714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768" y="1269298"/>
            <a:ext cx="2901041" cy="542110"/>
          </a:xfrm>
        </p:spPr>
        <p:txBody>
          <a:bodyPr anchor="ctr"/>
          <a:lstStyle>
            <a:lvl1pPr marL="0" indent="0">
              <a:buNone/>
              <a:defRPr sz="1800" b="1" i="0">
                <a:latin typeface="Swiss 721 Condensed"/>
                <a:cs typeface="Swiss 721 Condense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69" y="1909060"/>
            <a:ext cx="2910886" cy="3951288"/>
          </a:xfrm>
        </p:spPr>
        <p:txBody>
          <a:bodyPr/>
          <a:lstStyle>
            <a:lvl1pPr marL="215900" indent="-215900">
              <a:lnSpc>
                <a:spcPct val="100000"/>
              </a:lnSpc>
              <a:spcBef>
                <a:spcPts val="1000"/>
              </a:spcBef>
              <a:defRPr sz="1800"/>
            </a:lvl1pPr>
            <a:lvl2pPr marL="541338" indent="-187325">
              <a:defRPr sz="1600"/>
            </a:lvl2pPr>
            <a:lvl3pPr marL="895350" indent="-176213">
              <a:buSzPct val="100000"/>
              <a:buFont typeface="Lucida Grande"/>
              <a:buChar char="-"/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49264" y="319703"/>
            <a:ext cx="7829938" cy="431800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3547087" y="1269298"/>
            <a:ext cx="2901041" cy="542110"/>
          </a:xfrm>
        </p:spPr>
        <p:txBody>
          <a:bodyPr anchor="ctr"/>
          <a:lstStyle>
            <a:lvl1pPr marL="0" indent="0">
              <a:buNone/>
              <a:defRPr sz="1800" b="1" i="0">
                <a:latin typeface="Swiss 721 Condensed"/>
                <a:cs typeface="Swiss 721 Condense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1"/>
          </p:nvPr>
        </p:nvSpPr>
        <p:spPr>
          <a:xfrm>
            <a:off x="3547088" y="1909060"/>
            <a:ext cx="2910886" cy="3951288"/>
          </a:xfrm>
        </p:spPr>
        <p:txBody>
          <a:bodyPr/>
          <a:lstStyle>
            <a:lvl1pPr marL="227013" indent="-227013">
              <a:lnSpc>
                <a:spcPct val="100000"/>
              </a:lnSpc>
              <a:spcBef>
                <a:spcPts val="1000"/>
              </a:spcBef>
              <a:defRPr sz="1800"/>
            </a:lvl1pPr>
            <a:lvl2pPr marL="541338" indent="-187325">
              <a:defRPr sz="1600"/>
            </a:lvl2pPr>
            <a:lvl3pPr marL="895350" indent="-176213">
              <a:buSzPct val="100000"/>
              <a:buFont typeface="Lucida Grande"/>
              <a:buChar char="-"/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2"/>
          </p:nvPr>
        </p:nvSpPr>
        <p:spPr>
          <a:xfrm>
            <a:off x="6608718" y="1269298"/>
            <a:ext cx="2901041" cy="542110"/>
          </a:xfrm>
        </p:spPr>
        <p:txBody>
          <a:bodyPr anchor="ctr"/>
          <a:lstStyle>
            <a:lvl1pPr marL="0" indent="0">
              <a:buNone/>
              <a:defRPr sz="1800" b="1" i="0">
                <a:latin typeface="Swiss 721 Condensed"/>
                <a:cs typeface="Swiss 721 Condense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6608719" y="1909060"/>
            <a:ext cx="2910886" cy="3951288"/>
          </a:xfrm>
        </p:spPr>
        <p:txBody>
          <a:bodyPr/>
          <a:lstStyle>
            <a:lvl1pPr marL="236538" indent="-236538">
              <a:lnSpc>
                <a:spcPct val="100000"/>
              </a:lnSpc>
              <a:spcBef>
                <a:spcPts val="1000"/>
              </a:spcBef>
              <a:defRPr sz="1800"/>
            </a:lvl1pPr>
            <a:lvl2pPr marL="541338" indent="-187325">
              <a:defRPr sz="1600"/>
            </a:lvl2pPr>
            <a:lvl3pPr marL="895350" indent="-176213">
              <a:buSzPct val="100000"/>
              <a:buFont typeface="Lucida Grande"/>
              <a:buChar char="-"/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0" y="-7938"/>
            <a:ext cx="9915525" cy="90488"/>
            <a:chOff x="0" y="-7938"/>
            <a:chExt cx="9915525" cy="90488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0" y="6350"/>
              <a:ext cx="9906000" cy="71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  <p:txBody>
            <a:bodyPr lIns="91429" tIns="45714" rIns="91429" bIns="45714"/>
            <a:lstStyle/>
            <a:p>
              <a:pPr>
                <a:defRPr/>
              </a:pPr>
              <a:endParaRPr lang="en-US">
                <a:cs typeface="ＭＳ Ｐゴシック" charset="-128"/>
              </a:endParaRPr>
            </a:p>
          </p:txBody>
        </p:sp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0" y="-7938"/>
              <a:ext cx="9915525" cy="90488"/>
              <a:chOff x="-9549" y="-1"/>
              <a:chExt cx="9915549" cy="229157"/>
            </a:xfrm>
          </p:grpSpPr>
          <p:sp>
            <p:nvSpPr>
              <p:cNvPr id="6" name="Rectangle 5"/>
              <p:cNvSpPr/>
              <p:nvPr/>
            </p:nvSpPr>
            <p:spPr bwMode="auto">
              <a:xfrm>
                <a:off x="-9549" y="-1"/>
                <a:ext cx="1643067" cy="22915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9525" cap="flat" cmpd="sng" algn="ctr">
                <a:solidFill>
                  <a:srgbClr val="5390A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29" tIns="45714" rIns="91429" bIns="45714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1652568" y="-1"/>
                <a:ext cx="1641479" cy="229157"/>
              </a:xfrm>
              <a:prstGeom prst="rect">
                <a:avLst/>
              </a:prstGeom>
              <a:solidFill>
                <a:srgbClr val="3E6F4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29" tIns="45714" rIns="91429" bIns="45714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3303572" y="-1"/>
                <a:ext cx="1643066" cy="229157"/>
              </a:xfrm>
              <a:prstGeom prst="rect">
                <a:avLst/>
              </a:prstGeom>
              <a:solidFill>
                <a:srgbClr val="9D5DA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29" tIns="45714" rIns="91429" bIns="45714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4959338" y="-1"/>
                <a:ext cx="1643067" cy="229157"/>
              </a:xfrm>
              <a:prstGeom prst="rect">
                <a:avLst/>
              </a:prstGeom>
              <a:solidFill>
                <a:srgbClr val="796C6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29" tIns="45714" rIns="91429" bIns="45714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6611930" y="-1"/>
                <a:ext cx="1641479" cy="229157"/>
              </a:xfrm>
              <a:prstGeom prst="rect">
                <a:avLst/>
              </a:prstGeom>
              <a:solidFill>
                <a:srgbClr val="5977B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29" tIns="45714" rIns="91429" bIns="45714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8262934" y="-1"/>
                <a:ext cx="1643066" cy="229157"/>
              </a:xfrm>
              <a:prstGeom prst="rect">
                <a:avLst/>
              </a:prstGeom>
              <a:solidFill>
                <a:srgbClr val="C6910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29" tIns="45714" rIns="91429" bIns="45714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49264" y="319703"/>
            <a:ext cx="7829938" cy="431800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 userDrawn="1"/>
        </p:nvSpPr>
        <p:spPr bwMode="auto">
          <a:xfrm>
            <a:off x="638175" y="2819400"/>
            <a:ext cx="8126413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GB" sz="2800" b="1">
              <a:solidFill>
                <a:schemeClr val="bg1"/>
              </a:solidFill>
              <a:latin typeface="Swiss 721 Condensed" charset="0"/>
              <a:cs typeface="+mn-cs"/>
            </a:endParaRPr>
          </a:p>
        </p:txBody>
      </p:sp>
      <p:pic>
        <p:nvPicPr>
          <p:cNvPr id="4" name="Picture 5" descr="Chronos 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402638" y="211138"/>
            <a:ext cx="1241425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6"/>
          <p:cNvGrpSpPr>
            <a:grpSpLocks/>
          </p:cNvGrpSpPr>
          <p:nvPr userDrawn="1"/>
        </p:nvGrpSpPr>
        <p:grpSpPr bwMode="auto">
          <a:xfrm>
            <a:off x="0" y="0"/>
            <a:ext cx="9906000" cy="100013"/>
            <a:chOff x="0" y="-3"/>
            <a:chExt cx="9906000" cy="100800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0" y="20797"/>
              <a:ext cx="9906000" cy="7040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  <p:txBody>
            <a:bodyPr lIns="91429" tIns="45714" rIns="91429" bIns="45714"/>
            <a:lstStyle/>
            <a:p>
              <a:pPr>
                <a:defRPr/>
              </a:pPr>
              <a:endParaRPr lang="en-US">
                <a:cs typeface="ＭＳ Ｐゴシック" charset="-128"/>
              </a:endParaRPr>
            </a:p>
          </p:txBody>
        </p:sp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0" y="-3"/>
              <a:ext cx="9906000" cy="100800"/>
              <a:chOff x="0" y="140677"/>
              <a:chExt cx="9906000" cy="100800"/>
            </a:xfrm>
          </p:grpSpPr>
          <p:sp>
            <p:nvSpPr>
              <p:cNvPr id="8" name="Rectangle 7"/>
              <p:cNvSpPr/>
              <p:nvPr/>
            </p:nvSpPr>
            <p:spPr bwMode="auto">
              <a:xfrm>
                <a:off x="0" y="140677"/>
                <a:ext cx="1638300" cy="1008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29" tIns="45714" rIns="91429" bIns="45714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1654175" y="140677"/>
                <a:ext cx="1638300" cy="100800"/>
              </a:xfrm>
              <a:prstGeom prst="rect">
                <a:avLst/>
              </a:prstGeom>
              <a:solidFill>
                <a:srgbClr val="3E6F4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29" tIns="45714" rIns="91429" bIns="45714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3306763" y="140677"/>
                <a:ext cx="1638300" cy="100800"/>
              </a:xfrm>
              <a:prstGeom prst="rect">
                <a:avLst/>
              </a:prstGeom>
              <a:solidFill>
                <a:srgbClr val="9D5DA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29" tIns="45714" rIns="91429" bIns="45714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4960938" y="140677"/>
                <a:ext cx="1638300" cy="100800"/>
              </a:xfrm>
              <a:prstGeom prst="rect">
                <a:avLst/>
              </a:prstGeom>
              <a:solidFill>
                <a:srgbClr val="796C6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29" tIns="45714" rIns="91429" bIns="45714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6613525" y="140677"/>
                <a:ext cx="1638300" cy="100800"/>
              </a:xfrm>
              <a:prstGeom prst="rect">
                <a:avLst/>
              </a:prstGeom>
              <a:solidFill>
                <a:srgbClr val="0070C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29" tIns="45714" rIns="91429" bIns="45714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8267700" y="140677"/>
                <a:ext cx="1638300" cy="100800"/>
              </a:xfrm>
              <a:prstGeom prst="rect">
                <a:avLst/>
              </a:prstGeom>
              <a:solidFill>
                <a:srgbClr val="C6910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29" tIns="45714" rIns="91429" bIns="45714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3730" y="2648193"/>
            <a:ext cx="8420100" cy="1063217"/>
          </a:xfrm>
          <a:prstGeom prst="rect">
            <a:avLst/>
          </a:prstGeom>
        </p:spPr>
        <p:txBody>
          <a:bodyPr/>
          <a:lstStyle>
            <a:lvl1pPr>
              <a:defRPr sz="5400">
                <a:latin typeface="Swis721 Cn BT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 userDrawn="1"/>
        </p:nvGrpSpPr>
        <p:grpSpPr bwMode="auto">
          <a:xfrm>
            <a:off x="0" y="0"/>
            <a:ext cx="9906000" cy="100013"/>
            <a:chOff x="0" y="-3"/>
            <a:chExt cx="9906000" cy="10080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0" y="20797"/>
              <a:ext cx="9906000" cy="7040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  <p:txBody>
            <a:bodyPr lIns="91429" tIns="45714" rIns="91429" bIns="45714"/>
            <a:lstStyle/>
            <a:p>
              <a:pPr>
                <a:defRPr/>
              </a:pPr>
              <a:endParaRPr lang="en-US">
                <a:cs typeface="ＭＳ Ｐゴシック" charset="-128"/>
              </a:endParaRPr>
            </a:p>
          </p:txBody>
        </p:sp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0" y="-3"/>
              <a:ext cx="9906000" cy="100800"/>
              <a:chOff x="0" y="140677"/>
              <a:chExt cx="9906000" cy="100800"/>
            </a:xfrm>
          </p:grpSpPr>
          <p:sp>
            <p:nvSpPr>
              <p:cNvPr id="7" name="Rectangle 6"/>
              <p:cNvSpPr/>
              <p:nvPr/>
            </p:nvSpPr>
            <p:spPr bwMode="auto">
              <a:xfrm>
                <a:off x="0" y="140677"/>
                <a:ext cx="1638300" cy="1008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29" tIns="45714" rIns="91429" bIns="45714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1654175" y="140677"/>
                <a:ext cx="1638300" cy="100800"/>
              </a:xfrm>
              <a:prstGeom prst="rect">
                <a:avLst/>
              </a:prstGeom>
              <a:solidFill>
                <a:srgbClr val="3E6F4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29" tIns="45714" rIns="91429" bIns="45714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3306763" y="140677"/>
                <a:ext cx="1638300" cy="100800"/>
              </a:xfrm>
              <a:prstGeom prst="rect">
                <a:avLst/>
              </a:prstGeom>
              <a:solidFill>
                <a:srgbClr val="9D5DA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29" tIns="45714" rIns="91429" bIns="45714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4960938" y="140677"/>
                <a:ext cx="1638300" cy="100800"/>
              </a:xfrm>
              <a:prstGeom prst="rect">
                <a:avLst/>
              </a:prstGeom>
              <a:solidFill>
                <a:srgbClr val="796C6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29" tIns="45714" rIns="91429" bIns="45714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6613525" y="140677"/>
                <a:ext cx="1638300" cy="100800"/>
              </a:xfrm>
              <a:prstGeom prst="rect">
                <a:avLst/>
              </a:prstGeom>
              <a:solidFill>
                <a:srgbClr val="0070C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29" tIns="45714" rIns="91429" bIns="45714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8267700" y="140677"/>
                <a:ext cx="1638300" cy="100800"/>
              </a:xfrm>
              <a:prstGeom prst="rect">
                <a:avLst/>
              </a:prstGeom>
              <a:solidFill>
                <a:srgbClr val="C6910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29" tIns="45714" rIns="91429" bIns="45714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264" y="319703"/>
            <a:ext cx="7829938" cy="431800"/>
          </a:xfrm>
          <a:prstGeom prst="rect">
            <a:avLst/>
          </a:prstGeom>
        </p:spPr>
        <p:txBody>
          <a:bodyPr/>
          <a:lstStyle>
            <a:lvl1pPr>
              <a:defRPr sz="3200" b="1" baseline="0">
                <a:latin typeface="Swis721 Cn BT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buSzPct val="110000"/>
              <a:defRPr baseline="0">
                <a:latin typeface="Swis721 BT" pitchFamily="34" charset="0"/>
              </a:defRPr>
            </a:lvl1pPr>
            <a:lvl2pPr>
              <a:defRPr sz="2200" baseline="0">
                <a:latin typeface="Swis721 BT" pitchFamily="34" charset="0"/>
              </a:defRPr>
            </a:lvl2pPr>
            <a:lvl3pPr>
              <a:buFont typeface="Lucida Grande"/>
              <a:buChar char="-"/>
              <a:defRPr sz="1800" baseline="0">
                <a:latin typeface="Swis721 BT" pitchFamily="34" charset="0"/>
              </a:defRPr>
            </a:lvl3pPr>
            <a:lvl4pPr>
              <a:buNone/>
              <a:defRPr/>
            </a:lvl4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 userDrawn="1"/>
        </p:nvGrpSpPr>
        <p:grpSpPr bwMode="auto">
          <a:xfrm>
            <a:off x="0" y="0"/>
            <a:ext cx="9906000" cy="100013"/>
            <a:chOff x="0" y="-3"/>
            <a:chExt cx="9906000" cy="100800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0" y="20797"/>
              <a:ext cx="9906000" cy="7040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  <p:txBody>
            <a:bodyPr lIns="91429" tIns="45714" rIns="91429" bIns="45714"/>
            <a:lstStyle/>
            <a:p>
              <a:pPr>
                <a:defRPr/>
              </a:pPr>
              <a:endParaRPr lang="en-US">
                <a:cs typeface="ＭＳ Ｐゴシック" charset="-128"/>
              </a:endParaRPr>
            </a:p>
          </p:txBody>
        </p:sp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0" y="-3"/>
              <a:ext cx="9906000" cy="100800"/>
              <a:chOff x="0" y="140677"/>
              <a:chExt cx="9906000" cy="100800"/>
            </a:xfrm>
          </p:grpSpPr>
          <p:sp>
            <p:nvSpPr>
              <p:cNvPr id="8" name="Rectangle 7"/>
              <p:cNvSpPr/>
              <p:nvPr/>
            </p:nvSpPr>
            <p:spPr bwMode="auto">
              <a:xfrm>
                <a:off x="0" y="140677"/>
                <a:ext cx="1638300" cy="1008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29" tIns="45714" rIns="91429" bIns="45714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1654175" y="140677"/>
                <a:ext cx="1638300" cy="100800"/>
              </a:xfrm>
              <a:prstGeom prst="rect">
                <a:avLst/>
              </a:prstGeom>
              <a:solidFill>
                <a:srgbClr val="3E6F4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29" tIns="45714" rIns="91429" bIns="45714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3306763" y="140677"/>
                <a:ext cx="1638300" cy="100800"/>
              </a:xfrm>
              <a:prstGeom prst="rect">
                <a:avLst/>
              </a:prstGeom>
              <a:solidFill>
                <a:srgbClr val="9D5DA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29" tIns="45714" rIns="91429" bIns="45714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4960938" y="140677"/>
                <a:ext cx="1638300" cy="100800"/>
              </a:xfrm>
              <a:prstGeom prst="rect">
                <a:avLst/>
              </a:prstGeom>
              <a:solidFill>
                <a:srgbClr val="796C6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29" tIns="45714" rIns="91429" bIns="45714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6613525" y="140677"/>
                <a:ext cx="1638300" cy="100800"/>
              </a:xfrm>
              <a:prstGeom prst="rect">
                <a:avLst/>
              </a:prstGeom>
              <a:solidFill>
                <a:srgbClr val="0070C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29" tIns="45714" rIns="91429" bIns="45714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>
                <a:off x="8267700" y="140677"/>
                <a:ext cx="1638300" cy="100800"/>
              </a:xfrm>
              <a:prstGeom prst="rect">
                <a:avLst/>
              </a:prstGeom>
              <a:solidFill>
                <a:srgbClr val="C6910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29" tIns="45714" rIns="91429" bIns="45714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</p:grp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5768" y="1278979"/>
            <a:ext cx="4376738" cy="4667163"/>
          </a:xfrm>
        </p:spPr>
        <p:txBody>
          <a:bodyPr/>
          <a:lstStyle>
            <a:lvl1pPr marL="265113" indent="-265113">
              <a:lnSpc>
                <a:spcPct val="100000"/>
              </a:lnSpc>
              <a:spcBef>
                <a:spcPts val="1000"/>
              </a:spcBef>
              <a:defRPr sz="2000">
                <a:latin typeface="Swis721 BT" pitchFamily="34" charset="0"/>
              </a:defRPr>
            </a:lvl1pPr>
            <a:lvl2pPr marL="541338" indent="-187325">
              <a:defRPr sz="1800">
                <a:latin typeface="Swis721 BT" pitchFamily="34" charset="0"/>
              </a:defRPr>
            </a:lvl2pPr>
            <a:lvl3pPr marL="895350" indent="-176213">
              <a:buSzPct val="100000"/>
              <a:buFont typeface="Lucida Grande"/>
              <a:buChar char="-"/>
              <a:defRPr sz="1600">
                <a:latin typeface="Swis721 BT" pitchFamily="34" charset="0"/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5002843" y="1278979"/>
            <a:ext cx="4378325" cy="4667163"/>
          </a:xfrm>
        </p:spPr>
        <p:txBody>
          <a:bodyPr/>
          <a:lstStyle>
            <a:lvl1pPr marL="265113" indent="-265113">
              <a:lnSpc>
                <a:spcPct val="100000"/>
              </a:lnSpc>
              <a:spcBef>
                <a:spcPts val="1000"/>
              </a:spcBef>
              <a:defRPr sz="2000">
                <a:latin typeface="Swis721 BT" pitchFamily="34" charset="0"/>
              </a:defRPr>
            </a:lvl1pPr>
            <a:lvl2pPr marL="541338" indent="-187325">
              <a:defRPr sz="1800">
                <a:latin typeface="Swis721 BT" pitchFamily="34" charset="0"/>
              </a:defRPr>
            </a:lvl2pPr>
            <a:lvl3pPr marL="895350" indent="-176213">
              <a:buSzPct val="100000"/>
              <a:buFont typeface="Lucida Grande"/>
              <a:buChar char="-"/>
              <a:defRPr sz="1600">
                <a:latin typeface="Swis721 BT" pitchFamily="34" charset="0"/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263" y="319703"/>
            <a:ext cx="7859471" cy="4318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Swis721 Cn BT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 userDrawn="1"/>
        </p:nvGrpSpPr>
        <p:grpSpPr bwMode="auto">
          <a:xfrm>
            <a:off x="0" y="0"/>
            <a:ext cx="9906000" cy="100013"/>
            <a:chOff x="0" y="-3"/>
            <a:chExt cx="9906000" cy="100800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0" y="20797"/>
              <a:ext cx="9906000" cy="7040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  <p:txBody>
            <a:bodyPr lIns="91429" tIns="45714" rIns="91429" bIns="45714"/>
            <a:lstStyle/>
            <a:p>
              <a:pPr>
                <a:defRPr/>
              </a:pPr>
              <a:endParaRPr lang="en-US">
                <a:cs typeface="ＭＳ Ｐゴシック" charset="-128"/>
              </a:endParaRPr>
            </a:p>
          </p:txBody>
        </p:sp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0" y="-3"/>
              <a:ext cx="9906000" cy="100800"/>
              <a:chOff x="0" y="140677"/>
              <a:chExt cx="9906000" cy="100800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0" y="140677"/>
                <a:ext cx="1638300" cy="1008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29" tIns="45714" rIns="91429" bIns="45714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1654175" y="140677"/>
                <a:ext cx="1638300" cy="100800"/>
              </a:xfrm>
              <a:prstGeom prst="rect">
                <a:avLst/>
              </a:prstGeom>
              <a:solidFill>
                <a:srgbClr val="3E6F4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29" tIns="45714" rIns="91429" bIns="45714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3306763" y="140677"/>
                <a:ext cx="1638300" cy="100800"/>
              </a:xfrm>
              <a:prstGeom prst="rect">
                <a:avLst/>
              </a:prstGeom>
              <a:solidFill>
                <a:srgbClr val="9D5DA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29" tIns="45714" rIns="91429" bIns="45714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4960938" y="140677"/>
                <a:ext cx="1638300" cy="100800"/>
              </a:xfrm>
              <a:prstGeom prst="rect">
                <a:avLst/>
              </a:prstGeom>
              <a:solidFill>
                <a:srgbClr val="796C6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29" tIns="45714" rIns="91429" bIns="45714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>
                <a:off x="6613525" y="140677"/>
                <a:ext cx="1638300" cy="100800"/>
              </a:xfrm>
              <a:prstGeom prst="rect">
                <a:avLst/>
              </a:prstGeom>
              <a:solidFill>
                <a:srgbClr val="0070C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29" tIns="45714" rIns="91429" bIns="45714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 bwMode="auto">
              <a:xfrm>
                <a:off x="8267700" y="140677"/>
                <a:ext cx="1638300" cy="100800"/>
              </a:xfrm>
              <a:prstGeom prst="rect">
                <a:avLst/>
              </a:prstGeom>
              <a:solidFill>
                <a:srgbClr val="C6910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29" tIns="45714" rIns="91429" bIns="45714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768" y="1269298"/>
            <a:ext cx="4376738" cy="542110"/>
          </a:xfrm>
        </p:spPr>
        <p:txBody>
          <a:bodyPr anchor="ctr"/>
          <a:lstStyle>
            <a:lvl1pPr marL="0" indent="0">
              <a:buNone/>
              <a:defRPr sz="2400" b="1" i="0">
                <a:latin typeface="Swis721 Cn BT" pitchFamily="34" charset="0"/>
                <a:cs typeface="Swis721 Cn B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68" y="1909060"/>
            <a:ext cx="4376738" cy="3951288"/>
          </a:xfrm>
        </p:spPr>
        <p:txBody>
          <a:bodyPr/>
          <a:lstStyle>
            <a:lvl1pPr marL="236538" indent="-236538">
              <a:lnSpc>
                <a:spcPct val="100000"/>
              </a:lnSpc>
              <a:spcBef>
                <a:spcPts val="1000"/>
              </a:spcBef>
              <a:defRPr sz="2000">
                <a:latin typeface="Swis721 BT" pitchFamily="34" charset="0"/>
              </a:defRPr>
            </a:lvl1pPr>
            <a:lvl2pPr marL="600075" indent="-246063">
              <a:defRPr sz="1800">
                <a:latin typeface="Swis721 BT" pitchFamily="34" charset="0"/>
              </a:defRPr>
            </a:lvl2pPr>
            <a:lvl3pPr marL="944563" indent="-225425">
              <a:buSzPct val="100000"/>
              <a:buFont typeface="Lucida Grande"/>
              <a:buChar char="-"/>
              <a:defRPr sz="1600">
                <a:latin typeface="Swis721 BT" pitchFamily="34" charset="0"/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843" y="1269298"/>
            <a:ext cx="4378325" cy="542110"/>
          </a:xfrm>
        </p:spPr>
        <p:txBody>
          <a:bodyPr anchor="ctr"/>
          <a:lstStyle>
            <a:lvl1pPr marL="0" indent="0">
              <a:buNone/>
              <a:defRPr lang="en-GB" sz="2400" b="1" i="0" dirty="0" smtClean="0">
                <a:solidFill>
                  <a:schemeClr val="tx1"/>
                </a:solidFill>
                <a:latin typeface="Swis721 Cn BT" pitchFamily="34" charset="0"/>
                <a:ea typeface="ＭＳ Ｐゴシック" charset="-128"/>
                <a:cs typeface="Swis721 Cn B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02843" y="1909060"/>
            <a:ext cx="4378325" cy="3951288"/>
          </a:xfrm>
        </p:spPr>
        <p:txBody>
          <a:bodyPr/>
          <a:lstStyle>
            <a:lvl1pPr marL="236538" indent="-236538">
              <a:lnSpc>
                <a:spcPct val="100000"/>
              </a:lnSpc>
              <a:spcBef>
                <a:spcPts val="1000"/>
              </a:spcBef>
              <a:defRPr lang="en-GB" sz="2000" dirty="0" smtClean="0">
                <a:solidFill>
                  <a:schemeClr val="tx1"/>
                </a:solidFill>
                <a:latin typeface="Swiss 721"/>
                <a:ea typeface="ＭＳ Ｐゴシック" charset="-128"/>
                <a:cs typeface="ＭＳ Ｐゴシック" charset="-128"/>
              </a:defRPr>
            </a:lvl1pPr>
            <a:lvl2pPr marL="590550" indent="-236538">
              <a:defRPr sz="1800"/>
            </a:lvl2pPr>
            <a:lvl3pPr marL="955675" indent="-236538">
              <a:buSzPct val="100000"/>
              <a:buFont typeface="Lucida Grande"/>
              <a:buChar char="-"/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49264" y="319703"/>
            <a:ext cx="7820094" cy="431800"/>
          </a:xfrm>
          <a:prstGeom prst="rect">
            <a:avLst/>
          </a:prstGeom>
        </p:spPr>
        <p:txBody>
          <a:bodyPr/>
          <a:lstStyle>
            <a:lvl1pPr>
              <a:defRPr>
                <a:latin typeface="Swis721 Cn BT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 userDrawn="1"/>
        </p:nvGrpSpPr>
        <p:grpSpPr bwMode="auto">
          <a:xfrm>
            <a:off x="0" y="0"/>
            <a:ext cx="9906000" cy="100013"/>
            <a:chOff x="0" y="-3"/>
            <a:chExt cx="9906000" cy="100800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0" y="20797"/>
              <a:ext cx="9906000" cy="7040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  <p:txBody>
            <a:bodyPr lIns="91429" tIns="45714" rIns="91429" bIns="45714"/>
            <a:lstStyle/>
            <a:p>
              <a:pPr>
                <a:defRPr/>
              </a:pPr>
              <a:endParaRPr lang="en-US">
                <a:cs typeface="ＭＳ Ｐゴシック" charset="-128"/>
              </a:endParaRPr>
            </a:p>
          </p:txBody>
        </p:sp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0" y="-3"/>
              <a:ext cx="9906000" cy="100800"/>
              <a:chOff x="0" y="140677"/>
              <a:chExt cx="9906000" cy="100800"/>
            </a:xfrm>
          </p:grpSpPr>
          <p:sp>
            <p:nvSpPr>
              <p:cNvPr id="16" name="Rectangle 15"/>
              <p:cNvSpPr/>
              <p:nvPr/>
            </p:nvSpPr>
            <p:spPr bwMode="auto">
              <a:xfrm>
                <a:off x="0" y="140677"/>
                <a:ext cx="1638300" cy="1008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29" tIns="45714" rIns="91429" bIns="45714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 bwMode="auto">
              <a:xfrm>
                <a:off x="1654175" y="140677"/>
                <a:ext cx="1638300" cy="100800"/>
              </a:xfrm>
              <a:prstGeom prst="rect">
                <a:avLst/>
              </a:prstGeom>
              <a:solidFill>
                <a:srgbClr val="3E6F4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29" tIns="45714" rIns="91429" bIns="45714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 bwMode="auto">
              <a:xfrm>
                <a:off x="3306763" y="140677"/>
                <a:ext cx="1638300" cy="100800"/>
              </a:xfrm>
              <a:prstGeom prst="rect">
                <a:avLst/>
              </a:prstGeom>
              <a:solidFill>
                <a:srgbClr val="9D5DA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29" tIns="45714" rIns="91429" bIns="45714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 bwMode="auto">
              <a:xfrm>
                <a:off x="4960938" y="140677"/>
                <a:ext cx="1638300" cy="100800"/>
              </a:xfrm>
              <a:prstGeom prst="rect">
                <a:avLst/>
              </a:prstGeom>
              <a:solidFill>
                <a:srgbClr val="796C6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29" tIns="45714" rIns="91429" bIns="45714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 bwMode="auto">
              <a:xfrm>
                <a:off x="6613525" y="140677"/>
                <a:ext cx="1638300" cy="100800"/>
              </a:xfrm>
              <a:prstGeom prst="rect">
                <a:avLst/>
              </a:prstGeom>
              <a:solidFill>
                <a:srgbClr val="0070C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29" tIns="45714" rIns="91429" bIns="45714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8267700" y="140677"/>
                <a:ext cx="1638300" cy="100800"/>
              </a:xfrm>
              <a:prstGeom prst="rect">
                <a:avLst/>
              </a:prstGeom>
              <a:solidFill>
                <a:srgbClr val="C6910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29" tIns="45714" rIns="91429" bIns="45714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768" y="1269298"/>
            <a:ext cx="2901041" cy="542110"/>
          </a:xfrm>
        </p:spPr>
        <p:txBody>
          <a:bodyPr anchor="ctr"/>
          <a:lstStyle>
            <a:lvl1pPr marL="0" indent="0">
              <a:buNone/>
              <a:defRPr sz="1800" b="1" i="0">
                <a:latin typeface="Swis721 Cn BT" pitchFamily="34" charset="0"/>
                <a:cs typeface="Swis721 Cn B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69" y="1909060"/>
            <a:ext cx="2910886" cy="3951288"/>
          </a:xfrm>
        </p:spPr>
        <p:txBody>
          <a:bodyPr/>
          <a:lstStyle>
            <a:lvl1pPr marL="215900" indent="-215900">
              <a:lnSpc>
                <a:spcPct val="100000"/>
              </a:lnSpc>
              <a:spcBef>
                <a:spcPts val="1000"/>
              </a:spcBef>
              <a:defRPr sz="1800" baseline="0">
                <a:latin typeface="Swis721 BT" pitchFamily="34" charset="0"/>
              </a:defRPr>
            </a:lvl1pPr>
            <a:lvl2pPr marL="541338" indent="-187325">
              <a:defRPr sz="1600" baseline="0">
                <a:latin typeface="Swis721 BT" pitchFamily="34" charset="0"/>
              </a:defRPr>
            </a:lvl2pPr>
            <a:lvl3pPr marL="895350" indent="-176213">
              <a:buSzPct val="100000"/>
              <a:buFont typeface="Lucida Grande"/>
              <a:buChar char="-"/>
              <a:defRPr sz="1400" baseline="0">
                <a:latin typeface="Swis721 BT" pitchFamily="34" charset="0"/>
              </a:defRPr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49264" y="319703"/>
            <a:ext cx="7829938" cy="431800"/>
          </a:xfrm>
          <a:prstGeom prst="rect">
            <a:avLst/>
          </a:prstGeom>
        </p:spPr>
        <p:txBody>
          <a:bodyPr/>
          <a:lstStyle>
            <a:lvl1pPr>
              <a:defRPr>
                <a:latin typeface="Swis721 Cn BT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3547087" y="1269298"/>
            <a:ext cx="2901041" cy="542110"/>
          </a:xfrm>
        </p:spPr>
        <p:txBody>
          <a:bodyPr anchor="ctr"/>
          <a:lstStyle>
            <a:lvl1pPr marL="0" indent="0">
              <a:buNone/>
              <a:defRPr sz="1800" b="1" i="0" baseline="0">
                <a:latin typeface="Swis721 Cn BT" pitchFamily="34" charset="0"/>
                <a:cs typeface="Swiss 721 Condense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1"/>
          </p:nvPr>
        </p:nvSpPr>
        <p:spPr>
          <a:xfrm>
            <a:off x="3547088" y="1909060"/>
            <a:ext cx="2910886" cy="3951288"/>
          </a:xfrm>
        </p:spPr>
        <p:txBody>
          <a:bodyPr/>
          <a:lstStyle>
            <a:lvl1pPr marL="227013" indent="-227013">
              <a:lnSpc>
                <a:spcPct val="100000"/>
              </a:lnSpc>
              <a:spcBef>
                <a:spcPts val="1000"/>
              </a:spcBef>
              <a:defRPr sz="1800" baseline="0">
                <a:latin typeface="Swis721 BT" pitchFamily="34" charset="0"/>
              </a:defRPr>
            </a:lvl1pPr>
            <a:lvl2pPr marL="541338" indent="-187325">
              <a:defRPr sz="1600" baseline="0">
                <a:latin typeface="Swis721 BT" pitchFamily="34" charset="0"/>
              </a:defRPr>
            </a:lvl2pPr>
            <a:lvl3pPr marL="895350" indent="-176213">
              <a:buSzPct val="100000"/>
              <a:buFont typeface="Lucida Grande"/>
              <a:buChar char="-"/>
              <a:defRPr sz="1400" baseline="0">
                <a:latin typeface="Swis721 BT" pitchFamily="34" charset="0"/>
              </a:defRPr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2"/>
          </p:nvPr>
        </p:nvSpPr>
        <p:spPr>
          <a:xfrm>
            <a:off x="6608718" y="1269298"/>
            <a:ext cx="2901041" cy="542110"/>
          </a:xfrm>
        </p:spPr>
        <p:txBody>
          <a:bodyPr anchor="ctr"/>
          <a:lstStyle>
            <a:lvl1pPr marL="0" indent="0">
              <a:buNone/>
              <a:defRPr sz="1800" b="1" i="0" baseline="0">
                <a:latin typeface="Swis721 Cn BT" pitchFamily="34" charset="0"/>
                <a:cs typeface="Swiss 721 Condense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6608719" y="1909060"/>
            <a:ext cx="2910886" cy="3951288"/>
          </a:xfrm>
        </p:spPr>
        <p:txBody>
          <a:bodyPr/>
          <a:lstStyle>
            <a:lvl1pPr marL="236538" indent="-236538">
              <a:lnSpc>
                <a:spcPct val="100000"/>
              </a:lnSpc>
              <a:spcBef>
                <a:spcPts val="1000"/>
              </a:spcBef>
              <a:defRPr sz="1800" baseline="0">
                <a:latin typeface="Swis721 BT" pitchFamily="34" charset="0"/>
              </a:defRPr>
            </a:lvl1pPr>
            <a:lvl2pPr marL="541338" indent="-187325">
              <a:defRPr sz="1600" baseline="0">
                <a:latin typeface="Swis721 BT" pitchFamily="34" charset="0"/>
              </a:defRPr>
            </a:lvl2pPr>
            <a:lvl3pPr marL="895350" indent="-176213">
              <a:buSzPct val="100000"/>
              <a:buFont typeface="Lucida Grande"/>
              <a:buChar char="-"/>
              <a:defRPr sz="1400" baseline="0">
                <a:latin typeface="Swis721 BT" pitchFamily="34" charset="0"/>
              </a:defRPr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 userDrawn="1"/>
        </p:nvGrpSpPr>
        <p:grpSpPr bwMode="auto">
          <a:xfrm>
            <a:off x="0" y="0"/>
            <a:ext cx="9906000" cy="100013"/>
            <a:chOff x="0" y="-3"/>
            <a:chExt cx="9906000" cy="100800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0" y="20797"/>
              <a:ext cx="9906000" cy="70400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  <p:txBody>
            <a:bodyPr lIns="91429" tIns="45714" rIns="91429" bIns="45714"/>
            <a:lstStyle/>
            <a:p>
              <a:pPr>
                <a:defRPr/>
              </a:pPr>
              <a:endParaRPr lang="en-US">
                <a:cs typeface="ＭＳ Ｐゴシック" charset="-128"/>
              </a:endParaRPr>
            </a:p>
          </p:txBody>
        </p:sp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0" y="-3"/>
              <a:ext cx="9906000" cy="100800"/>
              <a:chOff x="0" y="140677"/>
              <a:chExt cx="9906000" cy="100800"/>
            </a:xfrm>
          </p:grpSpPr>
          <p:sp>
            <p:nvSpPr>
              <p:cNvPr id="6" name="Rectangle 5"/>
              <p:cNvSpPr/>
              <p:nvPr/>
            </p:nvSpPr>
            <p:spPr bwMode="auto">
              <a:xfrm>
                <a:off x="0" y="140677"/>
                <a:ext cx="1638300" cy="10080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29" tIns="45714" rIns="91429" bIns="45714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 bwMode="auto">
              <a:xfrm>
                <a:off x="1654175" y="140677"/>
                <a:ext cx="1638300" cy="100800"/>
              </a:xfrm>
              <a:prstGeom prst="rect">
                <a:avLst/>
              </a:prstGeom>
              <a:solidFill>
                <a:srgbClr val="3E6F4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29" tIns="45714" rIns="91429" bIns="45714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 bwMode="auto">
              <a:xfrm>
                <a:off x="3306763" y="140677"/>
                <a:ext cx="1638300" cy="100800"/>
              </a:xfrm>
              <a:prstGeom prst="rect">
                <a:avLst/>
              </a:prstGeom>
              <a:solidFill>
                <a:srgbClr val="9D5DA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29" tIns="45714" rIns="91429" bIns="45714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4960938" y="140677"/>
                <a:ext cx="1638300" cy="100800"/>
              </a:xfrm>
              <a:prstGeom prst="rect">
                <a:avLst/>
              </a:prstGeom>
              <a:solidFill>
                <a:srgbClr val="796C6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29" tIns="45714" rIns="91429" bIns="45714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6613525" y="140677"/>
                <a:ext cx="1638300" cy="100800"/>
              </a:xfrm>
              <a:prstGeom prst="rect">
                <a:avLst/>
              </a:prstGeom>
              <a:solidFill>
                <a:srgbClr val="0070C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29" tIns="45714" rIns="91429" bIns="45714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8267700" y="140677"/>
                <a:ext cx="1638300" cy="100800"/>
              </a:xfrm>
              <a:prstGeom prst="rect">
                <a:avLst/>
              </a:prstGeom>
              <a:solidFill>
                <a:srgbClr val="C6910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29" tIns="45714" rIns="91429" bIns="45714"/>
              <a:lstStyle/>
              <a:p>
                <a:pPr>
                  <a:defRPr/>
                </a:pPr>
                <a:endParaRPr lang="en-GB">
                  <a:cs typeface="+mn-cs"/>
                </a:endParaRPr>
              </a:p>
            </p:txBody>
          </p:sp>
        </p:grp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49264" y="319703"/>
            <a:ext cx="7829938" cy="431800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Swis721 Cn BT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hronos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02638" y="211138"/>
            <a:ext cx="1241425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749300" y="6475413"/>
            <a:ext cx="8736013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800">
                <a:latin typeface="Swiss 721 Condensed" charset="0"/>
              </a:rPr>
              <a:t>Chronos Technology Ltd, Stowfield House, Upper Stowfield, Lydbrook, Gloucestershire, GL17 9PD  T: +44 (0) 1594 862200  www.chronos.co.uk</a:t>
            </a:r>
          </a:p>
          <a:p>
            <a:pPr>
              <a:spcBef>
                <a:spcPct val="50000"/>
              </a:spcBef>
            </a:pPr>
            <a:endParaRPr lang="en-GB" sz="800">
              <a:latin typeface="Swiss 721 Condensed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38175" y="3079750"/>
            <a:ext cx="8126413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GB" sz="2800" b="1">
              <a:solidFill>
                <a:schemeClr val="bg1"/>
              </a:solidFill>
              <a:latin typeface="Swiss 721 Condensed" charset="0"/>
            </a:endParaRPr>
          </a:p>
        </p:txBody>
      </p:sp>
      <p:pic>
        <p:nvPicPr>
          <p:cNvPr id="6" name="Picture 7" descr="Chronos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02638" y="211138"/>
            <a:ext cx="1241425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-9525" y="4233863"/>
            <a:ext cx="9915525" cy="90487"/>
            <a:chOff x="0" y="-7938"/>
            <a:chExt cx="9915525" cy="90488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0" y="6349"/>
              <a:ext cx="9906000" cy="71439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  <p:txBody>
            <a:bodyPr lIns="91429" tIns="45714" rIns="91429" bIns="45714"/>
            <a:lstStyle/>
            <a:p>
              <a:pPr>
                <a:defRPr/>
              </a:pPr>
              <a:endParaRPr lang="en-US">
                <a:cs typeface="ＭＳ Ｐゴシック" charset="-128"/>
              </a:endParaRPr>
            </a:p>
          </p:txBody>
        </p: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0" y="-7938"/>
              <a:ext cx="9915525" cy="90488"/>
              <a:chOff x="-9549" y="-1"/>
              <a:chExt cx="9915549" cy="229157"/>
            </a:xfrm>
          </p:grpSpPr>
          <p:sp>
            <p:nvSpPr>
              <p:cNvPr id="10" name="Rectangle 9"/>
              <p:cNvSpPr/>
              <p:nvPr/>
            </p:nvSpPr>
            <p:spPr bwMode="auto">
              <a:xfrm>
                <a:off x="-9549" y="-1"/>
                <a:ext cx="1643067" cy="22915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9525" cap="flat" cmpd="sng" algn="ctr">
                <a:solidFill>
                  <a:srgbClr val="5390A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29" tIns="45714" rIns="91429" bIns="45714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1652568" y="-1"/>
                <a:ext cx="1641479" cy="229157"/>
              </a:xfrm>
              <a:prstGeom prst="rect">
                <a:avLst/>
              </a:prstGeom>
              <a:solidFill>
                <a:srgbClr val="3E6F4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29" tIns="45714" rIns="91429" bIns="45714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3303572" y="-1"/>
                <a:ext cx="1643066" cy="229157"/>
              </a:xfrm>
              <a:prstGeom prst="rect">
                <a:avLst/>
              </a:prstGeom>
              <a:solidFill>
                <a:srgbClr val="9D5DA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29" tIns="45714" rIns="91429" bIns="45714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4959338" y="-1"/>
                <a:ext cx="1643067" cy="229157"/>
              </a:xfrm>
              <a:prstGeom prst="rect">
                <a:avLst/>
              </a:prstGeom>
              <a:solidFill>
                <a:srgbClr val="796C6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29" tIns="45714" rIns="91429" bIns="45714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 bwMode="auto">
              <a:xfrm>
                <a:off x="6611930" y="-1"/>
                <a:ext cx="1641479" cy="229157"/>
              </a:xfrm>
              <a:prstGeom prst="rect">
                <a:avLst/>
              </a:prstGeom>
              <a:solidFill>
                <a:srgbClr val="5977B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29" tIns="45714" rIns="91429" bIns="45714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 bwMode="auto">
              <a:xfrm>
                <a:off x="8262934" y="-1"/>
                <a:ext cx="1643066" cy="229157"/>
              </a:xfrm>
              <a:prstGeom prst="rect">
                <a:avLst/>
              </a:prstGeom>
              <a:solidFill>
                <a:srgbClr val="C6910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29" tIns="45714" rIns="91429" bIns="45714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</p:grp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566738" y="2047875"/>
            <a:ext cx="812641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GB" sz="5400" b="1">
                <a:solidFill>
                  <a:schemeClr val="bg1"/>
                </a:solidFill>
                <a:latin typeface="Swiss 721 Condensed" charset="0"/>
              </a:rPr>
              <a:t>SyncWatch</a:t>
            </a:r>
          </a:p>
          <a:p>
            <a:r>
              <a:rPr lang="en-GB" sz="2800" b="1">
                <a:solidFill>
                  <a:schemeClr val="bg1"/>
                </a:solidFill>
                <a:latin typeface="Swiss 721 Condensed" charset="0"/>
              </a:rPr>
              <a:t>A product overview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3730" y="2898860"/>
            <a:ext cx="8420100" cy="1063217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38175" y="2819400"/>
            <a:ext cx="8126413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GB" sz="2800" b="1">
              <a:solidFill>
                <a:schemeClr val="bg1"/>
              </a:solidFill>
              <a:latin typeface="Swiss 721 Condensed" charset="0"/>
            </a:endParaRPr>
          </a:p>
        </p:txBody>
      </p:sp>
      <p:pic>
        <p:nvPicPr>
          <p:cNvPr id="4" name="Picture 5" descr="Chronos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02638" y="211138"/>
            <a:ext cx="1241425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0" y="-7938"/>
            <a:ext cx="9915525" cy="90488"/>
            <a:chOff x="0" y="-7938"/>
            <a:chExt cx="9915525" cy="90488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0" y="6350"/>
              <a:ext cx="9906000" cy="71438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30000"/>
                </a:prstClr>
              </a:outerShdw>
            </a:effectLst>
          </p:spPr>
          <p:txBody>
            <a:bodyPr lIns="91429" tIns="45714" rIns="91429" bIns="45714"/>
            <a:lstStyle/>
            <a:p>
              <a:pPr>
                <a:defRPr/>
              </a:pPr>
              <a:endParaRPr lang="en-US">
                <a:cs typeface="ＭＳ Ｐゴシック" charset="-128"/>
              </a:endParaRPr>
            </a:p>
          </p:txBody>
        </p:sp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0" y="-7938"/>
              <a:ext cx="9915525" cy="90488"/>
              <a:chOff x="-9549" y="-1"/>
              <a:chExt cx="9915549" cy="229157"/>
            </a:xfrm>
          </p:grpSpPr>
          <p:sp>
            <p:nvSpPr>
              <p:cNvPr id="8" name="Rectangle 7"/>
              <p:cNvSpPr/>
              <p:nvPr/>
            </p:nvSpPr>
            <p:spPr bwMode="auto">
              <a:xfrm>
                <a:off x="-9549" y="-1"/>
                <a:ext cx="1643067" cy="22915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9525" cap="flat" cmpd="sng" algn="ctr">
                <a:solidFill>
                  <a:srgbClr val="5390A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29" tIns="45714" rIns="91429" bIns="45714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1652568" y="-1"/>
                <a:ext cx="1641479" cy="229157"/>
              </a:xfrm>
              <a:prstGeom prst="rect">
                <a:avLst/>
              </a:prstGeom>
              <a:solidFill>
                <a:srgbClr val="3E6F4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29" tIns="45714" rIns="91429" bIns="45714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3303572" y="-1"/>
                <a:ext cx="1643066" cy="229157"/>
              </a:xfrm>
              <a:prstGeom prst="rect">
                <a:avLst/>
              </a:prstGeom>
              <a:solidFill>
                <a:srgbClr val="9D5DA5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29" tIns="45714" rIns="91429" bIns="45714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4959338" y="-1"/>
                <a:ext cx="1643067" cy="229157"/>
              </a:xfrm>
              <a:prstGeom prst="rect">
                <a:avLst/>
              </a:prstGeom>
              <a:solidFill>
                <a:srgbClr val="796C6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29" tIns="45714" rIns="91429" bIns="45714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6611930" y="-1"/>
                <a:ext cx="1641479" cy="229157"/>
              </a:xfrm>
              <a:prstGeom prst="rect">
                <a:avLst/>
              </a:prstGeom>
              <a:solidFill>
                <a:srgbClr val="5977B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29" tIns="45714" rIns="91429" bIns="45714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 bwMode="auto">
              <a:xfrm>
                <a:off x="8262934" y="-1"/>
                <a:ext cx="1643066" cy="229157"/>
              </a:xfrm>
              <a:prstGeom prst="rect">
                <a:avLst/>
              </a:prstGeom>
              <a:solidFill>
                <a:srgbClr val="C6910B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91429" tIns="45714" rIns="91429" bIns="45714"/>
              <a:lstStyle/>
              <a:p>
                <a:pPr>
                  <a:defRPr/>
                </a:pPr>
                <a:endParaRPr lang="en-US">
                  <a:ea typeface="+mn-ea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3730" y="2648193"/>
            <a:ext cx="8420100" cy="1063217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863" y="1254125"/>
            <a:ext cx="8796337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2051" name="Picture 5" descr="Chronos logo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402638" y="211138"/>
            <a:ext cx="1241425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3754" name="Text Box 10"/>
          <p:cNvSpPr txBox="1">
            <a:spLocks noChangeArrowheads="1"/>
          </p:cNvSpPr>
          <p:nvPr/>
        </p:nvSpPr>
        <p:spPr bwMode="auto">
          <a:xfrm>
            <a:off x="749300" y="6475413"/>
            <a:ext cx="873601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800" dirty="0" err="1">
                <a:latin typeface="Swis721 Cn BT" pitchFamily="34" charset="0"/>
                <a:cs typeface="+mn-cs"/>
              </a:rPr>
              <a:t>Chronos</a:t>
            </a:r>
            <a:r>
              <a:rPr lang="en-GB" sz="800" dirty="0">
                <a:latin typeface="Swis721 Cn BT" pitchFamily="34" charset="0"/>
                <a:cs typeface="+mn-cs"/>
              </a:rPr>
              <a:t> Technology Ltd, </a:t>
            </a:r>
            <a:r>
              <a:rPr lang="en-GB" sz="800" dirty="0" err="1">
                <a:latin typeface="Swis721 Cn BT" pitchFamily="34" charset="0"/>
                <a:cs typeface="+mn-cs"/>
              </a:rPr>
              <a:t>Stowfield</a:t>
            </a:r>
            <a:r>
              <a:rPr lang="en-GB" sz="800" dirty="0">
                <a:latin typeface="Swis721 Cn BT" pitchFamily="34" charset="0"/>
                <a:cs typeface="+mn-cs"/>
              </a:rPr>
              <a:t> House, Upper </a:t>
            </a:r>
            <a:r>
              <a:rPr lang="en-GB" sz="800" dirty="0" err="1">
                <a:latin typeface="Swis721 Cn BT" pitchFamily="34" charset="0"/>
                <a:cs typeface="+mn-cs"/>
              </a:rPr>
              <a:t>Stowfield</a:t>
            </a:r>
            <a:r>
              <a:rPr lang="en-GB" sz="800" dirty="0">
                <a:latin typeface="Swis721 Cn BT" pitchFamily="34" charset="0"/>
                <a:cs typeface="+mn-cs"/>
              </a:rPr>
              <a:t>, </a:t>
            </a:r>
            <a:r>
              <a:rPr lang="en-GB" sz="800" dirty="0" err="1">
                <a:latin typeface="Swis721 Cn BT" pitchFamily="34" charset="0"/>
                <a:cs typeface="+mn-cs"/>
              </a:rPr>
              <a:t>Lydbrook</a:t>
            </a:r>
            <a:r>
              <a:rPr lang="en-GB" sz="800" dirty="0">
                <a:latin typeface="Swis721 Cn BT" pitchFamily="34" charset="0"/>
                <a:cs typeface="+mn-cs"/>
              </a:rPr>
              <a:t>, Gloucestershire, GL17 9PD  T: +44 (0) 1594 862200, F: +44 (0) 1594 862211</a:t>
            </a:r>
            <a:endParaRPr lang="en-US" sz="800" dirty="0">
              <a:latin typeface="Swis721 Cn BT" pitchFamily="34" charset="0"/>
              <a:cs typeface="+mn-cs"/>
            </a:endParaRPr>
          </a:p>
          <a:p>
            <a:pPr>
              <a:spcBef>
                <a:spcPct val="50000"/>
              </a:spcBef>
              <a:defRPr/>
            </a:pPr>
            <a:endParaRPr lang="en-US" sz="800" dirty="0">
              <a:latin typeface="Swiss 721 Condensed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6" r:id="rId1"/>
    <p:sldLayoutId id="2147484207" r:id="rId2"/>
    <p:sldLayoutId id="2147484208" r:id="rId3"/>
    <p:sldLayoutId id="2147484209" r:id="rId4"/>
    <p:sldLayoutId id="2147484210" r:id="rId5"/>
    <p:sldLayoutId id="2147484211" r:id="rId6"/>
    <p:sldLayoutId id="2147484212" r:id="rId7"/>
    <p:sldLayoutId id="2147484198" r:id="rId8"/>
    <p:sldLayoutId id="2147484199" r:id="rId9"/>
    <p:sldLayoutId id="2147484201" r:id="rId10"/>
    <p:sldLayoutId id="2147484202" r:id="rId11"/>
    <p:sldLayoutId id="2147484203" r:id="rId12"/>
    <p:sldLayoutId id="214748420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04040"/>
          </a:solidFill>
          <a:latin typeface="Swiss 721 Condensed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04040"/>
          </a:solidFill>
          <a:latin typeface="Swiss 721 Condensed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04040"/>
          </a:solidFill>
          <a:latin typeface="Swiss 721 Condensed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04040"/>
          </a:solidFill>
          <a:latin typeface="Swiss 721 Condensed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404040"/>
          </a:solidFill>
          <a:latin typeface="Swiss 721 Condensed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265113" indent="-265113" algn="l" rtl="0" eaLnBrk="0" fontAlgn="base" hangingPunct="0">
        <a:spcBef>
          <a:spcPts val="1200"/>
        </a:spcBef>
        <a:spcAft>
          <a:spcPct val="0"/>
        </a:spcAft>
        <a:buClr>
          <a:srgbClr val="BA0000"/>
        </a:buClr>
        <a:buSzPct val="125000"/>
        <a:buFont typeface="Wingdings" pitchFamily="2" charset="2"/>
        <a:buChar char="§"/>
        <a:defRPr sz="2600">
          <a:solidFill>
            <a:schemeClr val="tx1"/>
          </a:solidFill>
          <a:latin typeface="Swiss 721"/>
          <a:ea typeface="ＭＳ Ｐゴシック" charset="-128"/>
          <a:cs typeface="ＭＳ Ｐゴシック" charset="-128"/>
        </a:defRPr>
      </a:lvl1pPr>
      <a:lvl2pPr marL="630238" indent="-276225" algn="l" rtl="0" eaLnBrk="0" fontAlgn="base" hangingPunct="0">
        <a:spcBef>
          <a:spcPts val="200"/>
        </a:spcBef>
        <a:spcAft>
          <a:spcPct val="0"/>
        </a:spcAft>
        <a:buClr>
          <a:srgbClr val="BA0000"/>
        </a:buClr>
        <a:buSzPct val="100000"/>
        <a:buFont typeface="Lucida Grande" charset="0"/>
        <a:buChar char="-"/>
        <a:defRPr sz="2200">
          <a:solidFill>
            <a:schemeClr val="tx1"/>
          </a:solidFill>
          <a:latin typeface="Swiss 721"/>
          <a:ea typeface="ＭＳ Ｐゴシック" charset="-128"/>
          <a:cs typeface="ＭＳ Ｐゴシック" charset="-128"/>
        </a:defRPr>
      </a:lvl2pPr>
      <a:lvl3pPr marL="984250" indent="-265113" algn="l" rtl="0" eaLnBrk="0" fontAlgn="base" hangingPunct="0">
        <a:spcBef>
          <a:spcPct val="20000"/>
        </a:spcBef>
        <a:spcAft>
          <a:spcPct val="0"/>
        </a:spcAft>
        <a:buClr>
          <a:srgbClr val="BA0000"/>
        </a:buClr>
        <a:buSzPct val="100000"/>
        <a:buFont typeface="Lucida Grande" charset="0"/>
        <a:buChar char="-"/>
        <a:defRPr sz="2000">
          <a:solidFill>
            <a:schemeClr val="tx1"/>
          </a:solidFill>
          <a:latin typeface="Swiss 721"/>
          <a:ea typeface="ＭＳ Ｐゴシック" charset="-128"/>
          <a:cs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BA0000"/>
        </a:buClr>
        <a:buSzPct val="125000"/>
        <a:buFont typeface="Wingdings" pitchFamily="2" charset="2"/>
        <a:buChar char="§"/>
        <a:defRPr sz="1600">
          <a:solidFill>
            <a:schemeClr val="tx1"/>
          </a:solidFill>
          <a:latin typeface="Swiss 721"/>
          <a:ea typeface="ＭＳ Ｐゴシック" charset="-128"/>
          <a:cs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BA0000"/>
        </a:buClr>
        <a:buSzPct val="125000"/>
        <a:buFont typeface="Wingdings" pitchFamily="2" charset="2"/>
        <a:buChar char="§"/>
        <a:defRPr sz="1400">
          <a:solidFill>
            <a:schemeClr val="tx1"/>
          </a:solidFill>
          <a:latin typeface="Swiss 721"/>
          <a:ea typeface="ＭＳ Ｐゴシック" charset="-128"/>
          <a:cs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125000"/>
        <a:buFont typeface="Wingdings" charset="2"/>
        <a:buChar char="§"/>
        <a:defRPr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125000"/>
        <a:buFont typeface="Wingdings" charset="2"/>
        <a:buChar char="§"/>
        <a:defRPr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125000"/>
        <a:buFont typeface="Wingdings" charset="2"/>
        <a:buChar char="§"/>
        <a:defRPr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0000"/>
        </a:buClr>
        <a:buSzPct val="125000"/>
        <a:buFont typeface="Wingdings" charset="2"/>
        <a:buChar char="§"/>
        <a:defRPr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12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21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Montage_bgnd2.png"/>
          <p:cNvPicPr>
            <a:picLocks noChangeAspect="1"/>
          </p:cNvPicPr>
          <p:nvPr/>
        </p:nvPicPr>
        <p:blipFill>
          <a:blip r:embed="rId2">
            <a:lum bright="-21000" contrast="-39000"/>
          </a:blip>
          <a:srcRect/>
          <a:stretch>
            <a:fillRect/>
          </a:stretch>
        </p:blipFill>
        <p:spPr bwMode="auto">
          <a:xfrm>
            <a:off x="0" y="2619375"/>
            <a:ext cx="99060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6413" y="2749550"/>
            <a:ext cx="8420100" cy="1063625"/>
          </a:xfrm>
        </p:spPr>
        <p:txBody>
          <a:bodyPr/>
          <a:lstStyle/>
          <a:p>
            <a:pPr>
              <a:defRPr/>
            </a:pP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SyncWatch</a:t>
            </a:r>
            <a:b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Another True Story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Placeholder 49"/>
          <p:cNvSpPr>
            <a:spLocks noGrp="1"/>
          </p:cNvSpPr>
          <p:nvPr>
            <p:ph type="body" idx="1"/>
          </p:nvPr>
        </p:nvSpPr>
        <p:spPr>
          <a:xfrm>
            <a:off x="5306295" y="4912447"/>
            <a:ext cx="3551238" cy="915987"/>
          </a:xfrm>
        </p:spPr>
        <p:txBody>
          <a:bodyPr/>
          <a:lstStyle/>
          <a:p>
            <a:pPr algn="ctr"/>
            <a:r>
              <a:rPr lang="en-US" sz="1800" dirty="0" smtClean="0"/>
              <a:t>Server holds performance data for all sites in the trial</a:t>
            </a:r>
          </a:p>
        </p:txBody>
      </p:sp>
      <p:sp>
        <p:nvSpPr>
          <p:cNvPr id="35843" name="Content Placeholder 45"/>
          <p:cNvSpPr>
            <a:spLocks noGrp="1"/>
          </p:cNvSpPr>
          <p:nvPr>
            <p:ph sz="half" idx="2"/>
          </p:nvPr>
        </p:nvSpPr>
        <p:spPr>
          <a:xfrm>
            <a:off x="465139" y="1592509"/>
            <a:ext cx="3681988" cy="1871127"/>
          </a:xfrm>
        </p:spPr>
        <p:txBody>
          <a:bodyPr>
            <a:normAutofit/>
          </a:bodyPr>
          <a:lstStyle/>
          <a:p>
            <a:r>
              <a:rPr lang="en-GB" sz="1600" dirty="0" smtClean="0"/>
              <a:t>Customer evaluated both solutions over 1 month</a:t>
            </a:r>
          </a:p>
          <a:p>
            <a:r>
              <a:rPr lang="en-GB" sz="1600" dirty="0" smtClean="0"/>
              <a:t>Normal and exceptional traffic conditions</a:t>
            </a:r>
          </a:p>
          <a:p>
            <a:r>
              <a:rPr lang="en-GB" sz="1600" dirty="0" smtClean="0"/>
              <a:t>Used SyncWatch graphs in their final report</a:t>
            </a:r>
            <a:endParaRPr lang="en-US" sz="1600" dirty="0"/>
          </a:p>
        </p:txBody>
      </p:sp>
      <p:sp>
        <p:nvSpPr>
          <p:cNvPr id="35845" name="AutoShape 4" descr="graphphase"/>
          <p:cNvSpPr>
            <a:spLocks noChangeAspect="1" noChangeArrowheads="1"/>
          </p:cNvSpPr>
          <p:nvPr/>
        </p:nvSpPr>
        <p:spPr bwMode="auto">
          <a:xfrm>
            <a:off x="4270375" y="3235325"/>
            <a:ext cx="28575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" name="Text Placeholder 49"/>
          <p:cNvSpPr>
            <a:spLocks noGrp="1"/>
          </p:cNvSpPr>
          <p:nvPr>
            <p:ph type="body" idx="1"/>
          </p:nvPr>
        </p:nvSpPr>
        <p:spPr>
          <a:xfrm>
            <a:off x="903487" y="5553226"/>
            <a:ext cx="1515863" cy="915987"/>
          </a:xfrm>
        </p:spPr>
        <p:txBody>
          <a:bodyPr/>
          <a:lstStyle/>
          <a:p>
            <a:pPr algn="ctr"/>
            <a:r>
              <a:rPr lang="en-GB" sz="1400" dirty="0" smtClean="0"/>
              <a:t>Phase data for broken masks</a:t>
            </a:r>
            <a:endParaRPr lang="en-US" sz="1400" dirty="0" smtClean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Server / Client Mode</a:t>
            </a:r>
            <a:endParaRPr lang="en-US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1855" y="1661307"/>
            <a:ext cx="5052290" cy="327696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>
            <a:outerShdw blurRad="127000" dist="889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0" name="Group 29"/>
          <p:cNvGrpSpPr/>
          <p:nvPr/>
        </p:nvGrpSpPr>
        <p:grpSpPr>
          <a:xfrm>
            <a:off x="821734" y="3693681"/>
            <a:ext cx="1619852" cy="1622510"/>
            <a:chOff x="1038549" y="5230250"/>
            <a:chExt cx="1619852" cy="1622510"/>
          </a:xfrm>
        </p:grpSpPr>
        <p:sp>
          <p:nvSpPr>
            <p:cNvPr id="20" name="Rectangle 19"/>
            <p:cNvSpPr/>
            <p:nvPr/>
          </p:nvSpPr>
          <p:spPr bwMode="auto">
            <a:xfrm>
              <a:off x="1038549" y="5230250"/>
              <a:ext cx="1619852" cy="161989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270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1429" tIns="45714" rIns="91429" bIns="45714"/>
            <a:lstStyle/>
            <a:p>
              <a:pPr>
                <a:defRPr/>
              </a:pPr>
              <a:endParaRPr lang="en-GB">
                <a:cs typeface="+mn-cs"/>
              </a:endParaRPr>
            </a:p>
          </p:txBody>
        </p:sp>
        <p:grpSp>
          <p:nvGrpSpPr>
            <p:cNvPr id="21" name="Group 35"/>
            <p:cNvGrpSpPr>
              <a:grpSpLocks/>
            </p:cNvGrpSpPr>
            <p:nvPr/>
          </p:nvGrpSpPr>
          <p:grpSpPr bwMode="auto">
            <a:xfrm>
              <a:off x="1044755" y="5231124"/>
              <a:ext cx="1613646" cy="1621636"/>
              <a:chOff x="1518003" y="2608046"/>
              <a:chExt cx="2889568" cy="2947632"/>
            </a:xfrm>
          </p:grpSpPr>
          <p:pic>
            <p:nvPicPr>
              <p:cNvPr id="27" name="Picture 31" descr="MTIE2.png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1518003" y="2825508"/>
                <a:ext cx="2889568" cy="25111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127000" dist="508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8" name="Rectangle 32"/>
              <p:cNvSpPr>
                <a:spLocks noChangeArrowheads="1"/>
              </p:cNvSpPr>
              <p:nvPr/>
            </p:nvSpPr>
            <p:spPr bwMode="auto">
              <a:xfrm>
                <a:off x="1528049" y="5324758"/>
                <a:ext cx="2872731" cy="230920"/>
              </a:xfrm>
              <a:prstGeom prst="rect">
                <a:avLst/>
              </a:prstGeom>
              <a:solidFill>
                <a:srgbClr val="F3F3F3"/>
              </a:solidFill>
              <a:ln w="9525">
                <a:noFill/>
                <a:round/>
                <a:headEnd/>
                <a:tailEnd/>
              </a:ln>
            </p:spPr>
            <p:txBody>
              <a:bodyPr lIns="91429" tIns="45714" rIns="91429" bIns="45714"/>
              <a:lstStyle/>
              <a:p>
                <a:endParaRPr lang="en-GB"/>
              </a:p>
            </p:txBody>
          </p:sp>
          <p:sp>
            <p:nvSpPr>
              <p:cNvPr id="29" name="Rectangle 34"/>
              <p:cNvSpPr>
                <a:spLocks noChangeArrowheads="1"/>
              </p:cNvSpPr>
              <p:nvPr/>
            </p:nvSpPr>
            <p:spPr bwMode="auto">
              <a:xfrm>
                <a:off x="1528049" y="2608046"/>
                <a:ext cx="2872731" cy="230920"/>
              </a:xfrm>
              <a:prstGeom prst="rect">
                <a:avLst/>
              </a:prstGeom>
              <a:solidFill>
                <a:srgbClr val="F3F3F3"/>
              </a:solidFill>
              <a:ln w="9525">
                <a:noFill/>
                <a:round/>
                <a:headEnd/>
                <a:tailEnd/>
              </a:ln>
            </p:spPr>
            <p:txBody>
              <a:bodyPr lIns="91429" tIns="45714" rIns="91429" bIns="45714"/>
              <a:lstStyle/>
              <a:p>
                <a:endParaRPr lang="en-GB"/>
              </a:p>
            </p:txBody>
          </p:sp>
        </p:grpSp>
      </p:grpSp>
      <p:pic>
        <p:nvPicPr>
          <p:cNvPr id="22" name="Picture 29" descr="MTIE1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90866" y="4193390"/>
            <a:ext cx="1956767" cy="204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5" name="Group 75"/>
          <p:cNvGrpSpPr>
            <a:grpSpLocks/>
          </p:cNvGrpSpPr>
          <p:nvPr/>
        </p:nvGrpSpPr>
        <p:grpSpPr bwMode="auto">
          <a:xfrm rot="11491013" flipH="1">
            <a:off x="539393" y="3632491"/>
            <a:ext cx="3673126" cy="2070490"/>
            <a:chOff x="1929991" y="2479804"/>
            <a:chExt cx="5563094" cy="3247191"/>
          </a:xfrm>
        </p:grpSpPr>
        <p:cxnSp>
          <p:nvCxnSpPr>
            <p:cNvPr id="16" name="Straight Connector 15"/>
            <p:cNvCxnSpPr>
              <a:endCxn id="19" idx="0"/>
            </p:cNvCxnSpPr>
            <p:nvPr/>
          </p:nvCxnSpPr>
          <p:spPr bwMode="auto">
            <a:xfrm>
              <a:off x="4168636" y="2592655"/>
              <a:ext cx="3075055" cy="1190134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>
              <a:endCxn id="19" idx="4"/>
            </p:cNvCxnSpPr>
            <p:nvPr/>
          </p:nvCxnSpPr>
          <p:spPr bwMode="auto">
            <a:xfrm flipV="1">
              <a:off x="4090804" y="4290874"/>
              <a:ext cx="3155624" cy="1355849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" name="Oval 17"/>
            <p:cNvSpPr/>
            <p:nvPr/>
          </p:nvSpPr>
          <p:spPr bwMode="auto">
            <a:xfrm>
              <a:off x="1929991" y="2479804"/>
              <a:ext cx="3246936" cy="3247191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762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29" tIns="45714" rIns="91429" bIns="45714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9" name="Oval 18"/>
            <p:cNvSpPr/>
            <p:nvPr/>
          </p:nvSpPr>
          <p:spPr bwMode="auto">
            <a:xfrm>
              <a:off x="6985499" y="3775967"/>
              <a:ext cx="507586" cy="509471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381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91429" tIns="45714" rIns="91429" bIns="45714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Chronos / Symmetricom Test Results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50863" y="1254127"/>
            <a:ext cx="8796337" cy="910576"/>
          </a:xfrm>
        </p:spPr>
        <p:txBody>
          <a:bodyPr>
            <a:normAutofit fontScale="55000" lnSpcReduction="20000"/>
          </a:bodyPr>
          <a:lstStyle/>
          <a:p>
            <a:r>
              <a:rPr lang="en-GB" dirty="0" smtClean="0"/>
              <a:t>TP500 client performed to a high standard, with MTIE well inside G.823 and 16ppb masks.</a:t>
            </a:r>
          </a:p>
          <a:p>
            <a:r>
              <a:rPr lang="en-GB" dirty="0" smtClean="0"/>
              <a:t>TP5000 was also evaluated and the customer liked the product </a:t>
            </a:r>
          </a:p>
          <a:p>
            <a:r>
              <a:rPr lang="en-GB" dirty="0" smtClean="0"/>
              <a:t>Plot below taken from Chronos commissioning test, 2 microwave hops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grpSp>
        <p:nvGrpSpPr>
          <p:cNvPr id="15" name="Group 14"/>
          <p:cNvGrpSpPr/>
          <p:nvPr/>
        </p:nvGrpSpPr>
        <p:grpSpPr>
          <a:xfrm>
            <a:off x="985739" y="2326359"/>
            <a:ext cx="7811933" cy="3932919"/>
            <a:chOff x="985739" y="2402559"/>
            <a:chExt cx="7811933" cy="393291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/>
            <a:srcRect r="4381"/>
            <a:stretch>
              <a:fillRect/>
            </a:stretch>
          </p:blipFill>
          <p:spPr bwMode="auto">
            <a:xfrm>
              <a:off x="985739" y="2402559"/>
              <a:ext cx="7811933" cy="3932919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>
              <a:outerShdw blurRad="127000" dist="889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Rectangle 12"/>
            <p:cNvSpPr/>
            <p:nvPr/>
          </p:nvSpPr>
          <p:spPr bwMode="auto">
            <a:xfrm>
              <a:off x="991232" y="2407491"/>
              <a:ext cx="3661537" cy="44048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9" tIns="45714" rIns="91429" bIns="45714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2" name="Text Placeholder 49"/>
          <p:cNvSpPr txBox="1">
            <a:spLocks/>
          </p:cNvSpPr>
          <p:nvPr/>
        </p:nvSpPr>
        <p:spPr bwMode="auto">
          <a:xfrm>
            <a:off x="2301643" y="2399857"/>
            <a:ext cx="5514105" cy="488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65113" marR="0" lvl="0" indent="-265113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BA0000"/>
              </a:buClr>
              <a:buSzPct val="110000"/>
              <a:tabLst/>
              <a:defRPr/>
            </a:pPr>
            <a:r>
              <a:rPr lang="en-GB" b="1" kern="0" dirty="0" smtClean="0">
                <a:latin typeface="Swis721 Cn BT" pitchFamily="34" charset="0"/>
                <a:cs typeface="ＭＳ Ｐゴシック" charset="-128"/>
              </a:rPr>
              <a:t>MTIE Plot – TP500 – 4 Hour  Commissioning Test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wis721 Cn BT" pitchFamily="34" charset="0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Who was Left Out in the Cold?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4" y="1254125"/>
            <a:ext cx="7793036" cy="5057776"/>
          </a:xfrm>
        </p:spPr>
        <p:txBody>
          <a:bodyPr/>
          <a:lstStyle/>
          <a:p>
            <a:r>
              <a:rPr lang="en-GB" sz="1800" dirty="0" smtClean="0"/>
              <a:t>TP500 outperformed Embedded client under normal operation</a:t>
            </a:r>
          </a:p>
          <a:p>
            <a:pPr lvl="1"/>
            <a:r>
              <a:rPr lang="en-GB" sz="1600" dirty="0" smtClean="0"/>
              <a:t>Even though embedded solution employed transparent clocks at every node</a:t>
            </a:r>
          </a:p>
          <a:p>
            <a:r>
              <a:rPr lang="en-GB" sz="1800" dirty="0" smtClean="0"/>
              <a:t>Customer decided to go with Embedded Client solution, mainly based on cost, however….</a:t>
            </a:r>
          </a:p>
          <a:p>
            <a:r>
              <a:rPr lang="en-GB" sz="1800" dirty="0" smtClean="0"/>
              <a:t>… They were impressed with the TP5000 and wanted to keep sync master separate from traffic, looking to deploy multiple TP5000’s</a:t>
            </a:r>
          </a:p>
          <a:p>
            <a:pPr lvl="1"/>
            <a:r>
              <a:rPr lang="en-GB" sz="1400" dirty="0" smtClean="0"/>
              <a:t>Waiting for v1.2 release as this supports multicast PTP</a:t>
            </a:r>
          </a:p>
          <a:p>
            <a:pPr lvl="1"/>
            <a:endParaRPr lang="en-GB" sz="1400" dirty="0" smtClean="0"/>
          </a:p>
          <a:p>
            <a:r>
              <a:rPr lang="en-GB" sz="1800" dirty="0" smtClean="0"/>
              <a:t>Customer realised the importance of permanent monitoring</a:t>
            </a:r>
          </a:p>
          <a:p>
            <a:pPr lvl="1"/>
            <a:r>
              <a:rPr lang="en-GB" sz="1400" dirty="0" smtClean="0"/>
              <a:t>Ordered 15x SyncWatch Probe, SyncWatch Server &amp; SNMP option</a:t>
            </a:r>
          </a:p>
          <a:p>
            <a:pPr lvl="1"/>
            <a:r>
              <a:rPr lang="en-GB" sz="1400" dirty="0" smtClean="0"/>
              <a:t>SyncWatch written in to deployment guidelines and to be installed at newly migrated  sites in every region</a:t>
            </a:r>
          </a:p>
          <a:p>
            <a:pPr lvl="1"/>
            <a:r>
              <a:rPr lang="en-GB" sz="1400" dirty="0" smtClean="0"/>
              <a:t>‘Worst case’ sites selected – most radio hops from grandmaster</a:t>
            </a:r>
          </a:p>
          <a:p>
            <a:pPr lvl="1"/>
            <a:r>
              <a:rPr lang="en-GB" sz="1400" dirty="0" smtClean="0"/>
              <a:t>G.823 + 16ppb masks configured on SyncWatch Server – alarms forwarded to NOC if exception occurs</a:t>
            </a:r>
          </a:p>
          <a:p>
            <a:pPr lvl="1"/>
            <a:r>
              <a:rPr lang="en-GB" sz="1400" dirty="0" smtClean="0"/>
              <a:t>Pool of SyncWatch probes kept in central location to be used for emergency or ad-hoc testing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8200" y="1343024"/>
            <a:ext cx="1148715" cy="4786311"/>
          </a:xfrm>
          <a:prstGeom prst="rect">
            <a:avLst/>
          </a:prstGeom>
          <a:noFill/>
          <a:ln w="6350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127000" dist="889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2590799"/>
            <a:ext cx="9906000" cy="1640682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r>
              <a:rPr lang="en-GB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Cn BT" pitchFamily="34" charset="0"/>
              </a:rPr>
              <a:t>SyncWatch</a:t>
            </a:r>
            <a:br>
              <a:rPr lang="en-GB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Cn BT" pitchFamily="34" charset="0"/>
              </a:rPr>
            </a:br>
            <a:r>
              <a:rPr lang="en-GB" sz="3200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721 Cn BT" pitchFamily="34" charset="0"/>
              </a:rPr>
              <a:t>Monitoring in all Environments</a:t>
            </a:r>
            <a:endParaRPr lang="en-GB" sz="32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721 Cn BT" pitchFamily="34" charset="0"/>
            </a:endParaRPr>
          </a:p>
        </p:txBody>
      </p:sp>
      <p:pic>
        <p:nvPicPr>
          <p:cNvPr id="33794" name="Picture 2" descr="C:\Documents and Settings\bilmar\Desktop\dreamstime_130007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41407" y="2590800"/>
            <a:ext cx="2464593" cy="1637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bilmar\Desktop\dreamstime_7573155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75016" y="1514789"/>
            <a:ext cx="2653898" cy="398084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Once Upon a Time in the North…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2" y="1254125"/>
            <a:ext cx="7965065" cy="4768850"/>
          </a:xfrm>
        </p:spPr>
        <p:txBody>
          <a:bodyPr>
            <a:normAutofit fontScale="92500" lnSpcReduction="10000"/>
          </a:bodyPr>
          <a:lstStyle/>
          <a:p>
            <a:r>
              <a:rPr lang="en-GB" sz="2000" dirty="0" smtClean="0">
                <a:latin typeface="Swiss 721" charset="0"/>
              </a:rPr>
              <a:t>Scandinavian mobile operator moving to Ethernet mobile backhaul</a:t>
            </a:r>
          </a:p>
          <a:p>
            <a:pPr lvl="1"/>
            <a:r>
              <a:rPr lang="en-GB" sz="1800" dirty="0" smtClean="0">
                <a:latin typeface="Swiss 721" charset="0"/>
              </a:rPr>
              <a:t>New backhaul network interfacing with DWDM core</a:t>
            </a:r>
          </a:p>
          <a:p>
            <a:pPr lvl="1"/>
            <a:r>
              <a:rPr lang="en-GB" sz="1800" dirty="0" smtClean="0">
                <a:latin typeface="Swiss 721" charset="0"/>
              </a:rPr>
              <a:t> Backhaul equipment vendor already selected</a:t>
            </a:r>
          </a:p>
          <a:p>
            <a:pPr lvl="1"/>
            <a:r>
              <a:rPr lang="en-GB" sz="1800" dirty="0" smtClean="0">
                <a:latin typeface="Swiss 721" charset="0"/>
              </a:rPr>
              <a:t>2G / 3G Base stations in current install base require sync</a:t>
            </a:r>
          </a:p>
          <a:p>
            <a:pPr lvl="1"/>
            <a:r>
              <a:rPr lang="en-GB" sz="1800" dirty="0" smtClean="0">
                <a:latin typeface="Swiss 721" charset="0"/>
              </a:rPr>
              <a:t>Platform for LTE and future technologies</a:t>
            </a:r>
          </a:p>
          <a:p>
            <a:pPr lvl="1"/>
            <a:endParaRPr lang="en-GB" sz="1800" dirty="0" smtClean="0">
              <a:latin typeface="Swiss 721" charset="0"/>
            </a:endParaRPr>
          </a:p>
          <a:p>
            <a:r>
              <a:rPr lang="en-GB" sz="2000" dirty="0" smtClean="0">
                <a:latin typeface="Swiss 721" charset="0"/>
              </a:rPr>
              <a:t>TDM sync chain to be broken as migration occurs</a:t>
            </a:r>
          </a:p>
          <a:p>
            <a:pPr lvl="1"/>
            <a:r>
              <a:rPr lang="en-GB" sz="1800" dirty="0" smtClean="0">
                <a:latin typeface="Swiss 721" charset="0"/>
              </a:rPr>
              <a:t>FDD mode used to communicate with mobile devices</a:t>
            </a:r>
          </a:p>
          <a:p>
            <a:pPr lvl="1"/>
            <a:r>
              <a:rPr lang="en-GB" sz="1800" dirty="0" smtClean="0">
                <a:latin typeface="Swiss 721" charset="0"/>
              </a:rPr>
              <a:t>Stable frequency required as reference to base stations</a:t>
            </a:r>
          </a:p>
          <a:p>
            <a:pPr lvl="1"/>
            <a:r>
              <a:rPr lang="en-GB" sz="1800" dirty="0" smtClean="0">
                <a:latin typeface="Swiss 721" charset="0"/>
              </a:rPr>
              <a:t>Stability required = 16ppb (long term)</a:t>
            </a:r>
          </a:p>
          <a:p>
            <a:pPr lvl="1"/>
            <a:endParaRPr lang="en-GB" sz="1800" dirty="0" smtClean="0">
              <a:latin typeface="Swiss 721" charset="0"/>
            </a:endParaRPr>
          </a:p>
          <a:p>
            <a:r>
              <a:rPr lang="en-GB" sz="2000" dirty="0" smtClean="0">
                <a:latin typeface="Swiss 721" charset="0"/>
              </a:rPr>
              <a:t>Considering options:</a:t>
            </a:r>
          </a:p>
          <a:p>
            <a:pPr lvl="1"/>
            <a:r>
              <a:rPr lang="en-GB" sz="1800" dirty="0" smtClean="0">
                <a:latin typeface="Swiss 721" charset="0"/>
              </a:rPr>
              <a:t>Symmetricom Grandmaster &amp; TP500 clients… or…</a:t>
            </a:r>
          </a:p>
          <a:p>
            <a:pPr lvl="1"/>
            <a:r>
              <a:rPr lang="en-GB" sz="1800" dirty="0" smtClean="0">
                <a:latin typeface="Swiss 721" charset="0"/>
              </a:rPr>
              <a:t>IEEE 1588 solution built in to backhaul network equipment….</a:t>
            </a:r>
          </a:p>
          <a:p>
            <a:pPr lvl="1"/>
            <a:endParaRPr lang="en-GB" sz="1800" dirty="0" smtClean="0">
              <a:latin typeface="Swiss 721" charset="0"/>
            </a:endParaRPr>
          </a:p>
          <a:p>
            <a:r>
              <a:rPr lang="en-GB" sz="2100" b="1" dirty="0" smtClean="0">
                <a:solidFill>
                  <a:srgbClr val="C00000"/>
                </a:solidFill>
                <a:latin typeface="Swiss 721" charset="0"/>
              </a:rPr>
              <a:t>….Which option is the right one to use???</a:t>
            </a:r>
          </a:p>
          <a:p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 rot="943348">
            <a:off x="8666148" y="1606209"/>
            <a:ext cx="500196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GB" sz="4000" dirty="0" smtClean="0">
                <a:solidFill>
                  <a:srgbClr val="BA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?</a:t>
            </a:r>
            <a:endParaRPr lang="en-US" sz="4000" dirty="0">
              <a:solidFill>
                <a:srgbClr val="BA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 rot="20682018">
            <a:off x="8159363" y="5482805"/>
            <a:ext cx="70196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F0000"/>
                </a:solidFill>
                <a:latin typeface="Swis721 Cn BT" pitchFamily="34" charset="0"/>
              </a:rPr>
              <a:t>????</a:t>
            </a:r>
            <a:endParaRPr lang="en-US" sz="1200" b="1" dirty="0">
              <a:solidFill>
                <a:srgbClr val="FF0000"/>
              </a:solidFill>
              <a:latin typeface="Swis721 Cn BT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rot="2288784">
            <a:off x="8145588" y="4933480"/>
            <a:ext cx="70196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FF0000"/>
                </a:solidFill>
                <a:latin typeface="Swis721 Cn BT" pitchFamily="34" charset="0"/>
              </a:rPr>
              <a:t>????</a:t>
            </a:r>
            <a:endParaRPr lang="en-US" sz="1200" b="1" dirty="0">
              <a:solidFill>
                <a:srgbClr val="FF0000"/>
              </a:solidFill>
              <a:latin typeface="Swis721 Cn BT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Setting up the Test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254125"/>
            <a:ext cx="8796337" cy="2126384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Engineering test </a:t>
            </a:r>
            <a:r>
              <a:rPr lang="en-GB" dirty="0" smtClean="0"/>
              <a:t>bed </a:t>
            </a:r>
            <a:r>
              <a:rPr lang="en-GB" dirty="0" smtClean="0"/>
              <a:t>constructed</a:t>
            </a:r>
          </a:p>
          <a:p>
            <a:pPr lvl="1"/>
            <a:r>
              <a:rPr lang="en-GB" dirty="0" smtClean="0"/>
              <a:t>Two </a:t>
            </a:r>
            <a:r>
              <a:rPr lang="en-GB" dirty="0" smtClean="0"/>
              <a:t>sites </a:t>
            </a:r>
            <a:r>
              <a:rPr lang="en-GB" dirty="0" smtClean="0"/>
              <a:t>select</a:t>
            </a:r>
            <a:r>
              <a:rPr lang="en-GB" dirty="0" smtClean="0"/>
              <a:t>ed </a:t>
            </a:r>
            <a:r>
              <a:rPr lang="en-GB" dirty="0" smtClean="0"/>
              <a:t>for packet clock trials</a:t>
            </a:r>
          </a:p>
          <a:p>
            <a:pPr lvl="1"/>
            <a:r>
              <a:rPr lang="en-GB" dirty="0" smtClean="0"/>
              <a:t>SSU2K, Master Packet Clocks, Clients</a:t>
            </a:r>
          </a:p>
          <a:p>
            <a:pPr lvl="1"/>
            <a:r>
              <a:rPr lang="en-GB" dirty="0" smtClean="0"/>
              <a:t>Max 6 Ethernet &amp; 2 µwave hops between master &amp; client</a:t>
            </a:r>
          </a:p>
          <a:p>
            <a:r>
              <a:rPr lang="en-GB" dirty="0" smtClean="0"/>
              <a:t>Embedded packet clock solution provisioned by vendor</a:t>
            </a:r>
          </a:p>
          <a:p>
            <a:r>
              <a:rPr lang="en-GB" dirty="0" smtClean="0"/>
              <a:t>Purchased TP5000 &amp; multiple TP500’s from Chronos for evaluation</a:t>
            </a:r>
          </a:p>
          <a:p>
            <a:pPr lvl="1"/>
            <a:r>
              <a:rPr lang="en-GB" dirty="0" smtClean="0"/>
              <a:t>Chronos to commission and ensure correct operation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689" y="4817251"/>
            <a:ext cx="1604011" cy="274293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5" name="Picture 6" descr="L:\Graphics Database\ssu-2000e\for print\ssu00001symm.jpg"/>
          <p:cNvPicPr>
            <a:picLocks noChangeAspect="1" noChangeArrowheads="1"/>
          </p:cNvPicPr>
          <p:nvPr/>
        </p:nvPicPr>
        <p:blipFill>
          <a:blip r:embed="rId3"/>
          <a:srcRect b="5980"/>
          <a:stretch>
            <a:fillRect/>
          </a:stretch>
        </p:blipFill>
        <p:spPr bwMode="auto">
          <a:xfrm>
            <a:off x="327547" y="3505199"/>
            <a:ext cx="506958" cy="556261"/>
          </a:xfrm>
          <a:prstGeom prst="rect">
            <a:avLst/>
          </a:prstGeom>
          <a:noFill/>
        </p:spPr>
      </p:pic>
      <p:pic>
        <p:nvPicPr>
          <p:cNvPr id="6" name="Picture 99" descr="Sync-Maste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1882" y="5446582"/>
            <a:ext cx="952646" cy="702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1" descr="base-station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30578" y="3848096"/>
            <a:ext cx="1182350" cy="2004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Line 50"/>
          <p:cNvSpPr>
            <a:spLocks noChangeShapeType="1"/>
          </p:cNvSpPr>
          <p:nvPr/>
        </p:nvSpPr>
        <p:spPr bwMode="auto">
          <a:xfrm>
            <a:off x="6520874" y="5320145"/>
            <a:ext cx="727652" cy="404379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endParaRPr lang="en-US"/>
          </a:p>
        </p:txBody>
      </p:sp>
      <p:sp>
        <p:nvSpPr>
          <p:cNvPr id="31" name="Line 60"/>
          <p:cNvSpPr>
            <a:spLocks noChangeShapeType="1"/>
          </p:cNvSpPr>
          <p:nvPr/>
        </p:nvSpPr>
        <p:spPr bwMode="auto">
          <a:xfrm flipV="1">
            <a:off x="1541144" y="5227320"/>
            <a:ext cx="1247775" cy="542925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2103120" y="4479636"/>
            <a:ext cx="2191789" cy="1274620"/>
            <a:chOff x="2446619" y="4301430"/>
            <a:chExt cx="3029761" cy="1563887"/>
          </a:xfrm>
        </p:grpSpPr>
        <p:pic>
          <p:nvPicPr>
            <p:cNvPr id="45" name="Picture 72" descr="cloud2.png"/>
            <p:cNvPicPr>
              <a:picLocks noChangeAspect="1"/>
            </p:cNvPicPr>
            <p:nvPr/>
          </p:nvPicPr>
          <p:blipFill>
            <a:blip r:embed="rId6">
              <a:lum bright="32000" contrast="-64000"/>
            </a:blip>
            <a:srcRect/>
            <a:stretch>
              <a:fillRect/>
            </a:stretch>
          </p:blipFill>
          <p:spPr bwMode="auto">
            <a:xfrm>
              <a:off x="2825635" y="4345211"/>
              <a:ext cx="2644984" cy="1520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43" descr="Router1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584382" y="4676364"/>
              <a:ext cx="582868" cy="432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43" descr="Router1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269271" y="4651643"/>
              <a:ext cx="582868" cy="432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43" descr="Router1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709556" y="4824686"/>
              <a:ext cx="582868" cy="432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43" descr="Router1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861599" y="5055409"/>
              <a:ext cx="582868" cy="432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Line 43"/>
            <p:cNvSpPr>
              <a:spLocks noChangeShapeType="1"/>
            </p:cNvSpPr>
            <p:nvPr/>
          </p:nvSpPr>
          <p:spPr bwMode="auto">
            <a:xfrm flipV="1">
              <a:off x="3525600" y="4937148"/>
              <a:ext cx="205441" cy="120567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round/>
              <a:headEnd/>
              <a:tailEnd/>
            </a:ln>
          </p:spPr>
          <p:txBody>
            <a:bodyPr lIns="91429" tIns="45714" rIns="91429" bIns="45714"/>
            <a:lstStyle/>
            <a:p>
              <a:endParaRPr lang="en-US" u="sng"/>
            </a:p>
          </p:txBody>
        </p:sp>
        <p:sp>
          <p:nvSpPr>
            <p:cNvPr id="20" name="Line 44"/>
            <p:cNvSpPr>
              <a:spLocks noChangeShapeType="1"/>
            </p:cNvSpPr>
            <p:nvPr/>
          </p:nvSpPr>
          <p:spPr bwMode="auto">
            <a:xfrm flipV="1">
              <a:off x="4290060" y="5057524"/>
              <a:ext cx="594693" cy="207895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round/>
              <a:headEnd/>
              <a:tailEnd/>
            </a:ln>
          </p:spPr>
          <p:txBody>
            <a:bodyPr lIns="91429" tIns="45714" rIns="91429" bIns="45714"/>
            <a:lstStyle/>
            <a:p>
              <a:endParaRPr lang="en-US" u="sng"/>
            </a:p>
          </p:txBody>
        </p:sp>
        <p:sp>
          <p:nvSpPr>
            <p:cNvPr id="21" name="Line 45"/>
            <p:cNvSpPr>
              <a:spLocks noChangeShapeType="1"/>
            </p:cNvSpPr>
            <p:nvPr/>
          </p:nvSpPr>
          <p:spPr bwMode="auto">
            <a:xfrm>
              <a:off x="3547342" y="5085183"/>
              <a:ext cx="474505" cy="17741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round/>
              <a:headEnd/>
              <a:tailEnd/>
            </a:ln>
          </p:spPr>
          <p:txBody>
            <a:bodyPr lIns="91429" tIns="45714" rIns="91429" bIns="45714"/>
            <a:lstStyle/>
            <a:p>
              <a:endParaRPr lang="en-US" u="sng"/>
            </a:p>
          </p:txBody>
        </p:sp>
        <p:sp>
          <p:nvSpPr>
            <p:cNvPr id="22" name="Line 46"/>
            <p:cNvSpPr>
              <a:spLocks noChangeShapeType="1"/>
            </p:cNvSpPr>
            <p:nvPr/>
          </p:nvSpPr>
          <p:spPr bwMode="auto">
            <a:xfrm flipV="1">
              <a:off x="4089309" y="4864598"/>
              <a:ext cx="319825" cy="39552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round/>
              <a:headEnd/>
              <a:tailEnd/>
            </a:ln>
          </p:spPr>
          <p:txBody>
            <a:bodyPr lIns="91429" tIns="45714" rIns="91429" bIns="45714"/>
            <a:lstStyle/>
            <a:p>
              <a:endParaRPr lang="en-US" u="sng"/>
            </a:p>
          </p:txBody>
        </p:sp>
        <p:sp>
          <p:nvSpPr>
            <p:cNvPr id="23" name="Line 47"/>
            <p:cNvSpPr>
              <a:spLocks noChangeShapeType="1"/>
            </p:cNvSpPr>
            <p:nvPr/>
          </p:nvSpPr>
          <p:spPr bwMode="auto">
            <a:xfrm flipV="1">
              <a:off x="4294729" y="4919726"/>
              <a:ext cx="164686" cy="239868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round/>
              <a:headEnd/>
              <a:tailEnd/>
            </a:ln>
          </p:spPr>
          <p:txBody>
            <a:bodyPr lIns="91429" tIns="45714" rIns="91429" bIns="45714"/>
            <a:lstStyle/>
            <a:p>
              <a:endParaRPr lang="en-US" u="sng"/>
            </a:p>
          </p:txBody>
        </p:sp>
        <p:sp>
          <p:nvSpPr>
            <p:cNvPr id="24" name="Line 48"/>
            <p:cNvSpPr>
              <a:spLocks noChangeShapeType="1"/>
            </p:cNvSpPr>
            <p:nvPr/>
          </p:nvSpPr>
          <p:spPr bwMode="auto">
            <a:xfrm flipH="1" flipV="1">
              <a:off x="4014504" y="4965740"/>
              <a:ext cx="103824" cy="22681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round/>
              <a:headEnd/>
              <a:tailEnd/>
            </a:ln>
          </p:spPr>
          <p:txBody>
            <a:bodyPr lIns="91429" tIns="45714" rIns="91429" bIns="45714"/>
            <a:lstStyle/>
            <a:p>
              <a:endParaRPr lang="en-US" u="sng"/>
            </a:p>
          </p:txBody>
        </p:sp>
        <p:sp>
          <p:nvSpPr>
            <p:cNvPr id="25" name="Line 49"/>
            <p:cNvSpPr>
              <a:spLocks noChangeShapeType="1"/>
            </p:cNvSpPr>
            <p:nvPr/>
          </p:nvSpPr>
          <p:spPr bwMode="auto">
            <a:xfrm flipH="1" flipV="1">
              <a:off x="4747018" y="4908309"/>
              <a:ext cx="133658" cy="86483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round/>
              <a:headEnd/>
              <a:tailEnd/>
            </a:ln>
          </p:spPr>
          <p:txBody>
            <a:bodyPr lIns="91429" tIns="45714" rIns="91429" bIns="45714"/>
            <a:lstStyle/>
            <a:p>
              <a:endParaRPr lang="en-US" u="sng"/>
            </a:p>
          </p:txBody>
        </p:sp>
        <p:pic>
          <p:nvPicPr>
            <p:cNvPr id="30" name="Picture 29" descr="Router1.png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110123" y="4865886"/>
              <a:ext cx="582869" cy="432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Line 51"/>
            <p:cNvSpPr>
              <a:spLocks noChangeShapeType="1"/>
            </p:cNvSpPr>
            <p:nvPr/>
          </p:nvSpPr>
          <p:spPr bwMode="auto">
            <a:xfrm flipV="1">
              <a:off x="5036818" y="4301430"/>
              <a:ext cx="439562" cy="582985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round/>
              <a:headEnd/>
              <a:tailEnd/>
            </a:ln>
          </p:spPr>
          <p:txBody>
            <a:bodyPr lIns="91429" tIns="45714" rIns="91429" bIns="45714"/>
            <a:lstStyle/>
            <a:p>
              <a:endParaRPr lang="en-US" u="sng"/>
            </a:p>
          </p:txBody>
        </p:sp>
        <p:sp>
          <p:nvSpPr>
            <p:cNvPr id="28" name="Line 60"/>
            <p:cNvSpPr>
              <a:spLocks noChangeShapeType="1"/>
            </p:cNvSpPr>
            <p:nvPr/>
          </p:nvSpPr>
          <p:spPr bwMode="auto">
            <a:xfrm>
              <a:off x="2446619" y="4786972"/>
              <a:ext cx="746162" cy="249847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round/>
              <a:headEnd/>
              <a:tailEnd/>
            </a:ln>
          </p:spPr>
          <p:txBody>
            <a:bodyPr lIns="91429" tIns="45714" rIns="91429" bIns="45714"/>
            <a:lstStyle/>
            <a:p>
              <a:endParaRPr lang="en-US" u="sng"/>
            </a:p>
          </p:txBody>
        </p:sp>
      </p:grpSp>
      <p:sp>
        <p:nvSpPr>
          <p:cNvPr id="34" name="Line 50"/>
          <p:cNvSpPr>
            <a:spLocks noChangeShapeType="1"/>
          </p:cNvSpPr>
          <p:nvPr/>
        </p:nvSpPr>
        <p:spPr bwMode="auto">
          <a:xfrm flipV="1">
            <a:off x="7867651" y="5395912"/>
            <a:ext cx="847724" cy="242885"/>
          </a:xfrm>
          <a:prstGeom prst="line">
            <a:avLst/>
          </a:prstGeom>
          <a:noFill/>
          <a:ln w="19050">
            <a:solidFill>
              <a:srgbClr val="969696"/>
            </a:solidFill>
            <a:prstDash val="lgDash"/>
            <a:round/>
            <a:headEnd/>
            <a:tailEnd/>
          </a:ln>
        </p:spPr>
        <p:txBody>
          <a:bodyPr lIns="91429" tIns="45714" rIns="91429" bIns="45714"/>
          <a:lstStyle/>
          <a:p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7039768" y="4741948"/>
            <a:ext cx="1126925" cy="524179"/>
            <a:chOff x="6359683" y="4012333"/>
            <a:chExt cx="1126925" cy="524179"/>
          </a:xfrm>
        </p:grpSpPr>
        <p:pic>
          <p:nvPicPr>
            <p:cNvPr id="24582" name="Picture 6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359683" y="4012333"/>
              <a:ext cx="1126925" cy="362815"/>
            </a:xfrm>
            <a:prstGeom prst="rect">
              <a:avLst/>
            </a:prstGeom>
            <a:noFill/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</p:pic>
        <p:sp>
          <p:nvSpPr>
            <p:cNvPr id="38" name="TextBox 37"/>
            <p:cNvSpPr txBox="1"/>
            <p:nvPr/>
          </p:nvSpPr>
          <p:spPr>
            <a:xfrm>
              <a:off x="6690365" y="4290291"/>
              <a:ext cx="58188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>
                  <a:latin typeface="Swis721 Cn BT" pitchFamily="34" charset="0"/>
                </a:rPr>
                <a:t>TP500</a:t>
              </a:r>
              <a:endParaRPr lang="en-US" sz="1000" dirty="0">
                <a:latin typeface="Swis721 Cn BT" pitchFamily="34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403284" y="4330990"/>
            <a:ext cx="5396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Swis721 Cn BT" pitchFamily="34" charset="0"/>
              </a:rPr>
              <a:t>SSU2K</a:t>
            </a:r>
            <a:endParaRPr lang="en-US" sz="1000" dirty="0">
              <a:latin typeface="Swis721 Cn BT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09625" y="5030010"/>
            <a:ext cx="11466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Swis721 Cn BT" pitchFamily="34" charset="0"/>
              </a:rPr>
              <a:t>TP5000  PTP GM</a:t>
            </a:r>
            <a:endParaRPr lang="en-US" sz="1000" dirty="0">
              <a:latin typeface="Swis721 Cn BT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35370" y="5968078"/>
            <a:ext cx="9882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Swis721 Cn BT" pitchFamily="34" charset="0"/>
              </a:rPr>
              <a:t>Master Clock</a:t>
            </a:r>
            <a:endParaRPr lang="en-US" sz="1000" dirty="0">
              <a:latin typeface="Swis721 Cn BT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7064552" y="5374648"/>
            <a:ext cx="1029403" cy="791620"/>
            <a:chOff x="6512102" y="4886968"/>
            <a:chExt cx="1029403" cy="791620"/>
          </a:xfrm>
        </p:grpSpPr>
        <p:pic>
          <p:nvPicPr>
            <p:cNvPr id="32" name="Picture 77" descr="IAD_Sync.pn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550905" y="4886968"/>
              <a:ext cx="990600" cy="710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TextBox 41"/>
            <p:cNvSpPr txBox="1"/>
            <p:nvPr/>
          </p:nvSpPr>
          <p:spPr>
            <a:xfrm>
              <a:off x="6512102" y="5432367"/>
              <a:ext cx="102407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>
                  <a:latin typeface="Swis721 Cn BT" pitchFamily="34" charset="0"/>
                </a:rPr>
                <a:t>Embedded Client</a:t>
              </a:r>
              <a:endParaRPr lang="en-US" sz="1000" dirty="0">
                <a:latin typeface="Swis721 Cn BT" pitchFamily="34" charset="0"/>
              </a:endParaRPr>
            </a:p>
          </p:txBody>
        </p:sp>
      </p:grpSp>
      <p:pic>
        <p:nvPicPr>
          <p:cNvPr id="48" name="Picture 51" descr="base-station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12334" y="3699106"/>
            <a:ext cx="561951" cy="952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51" descr="base-station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2485" y="5114058"/>
            <a:ext cx="561951" cy="952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Line 50"/>
          <p:cNvSpPr>
            <a:spLocks noChangeShapeType="1"/>
          </p:cNvSpPr>
          <p:nvPr/>
        </p:nvSpPr>
        <p:spPr bwMode="auto">
          <a:xfrm>
            <a:off x="5828146" y="4655127"/>
            <a:ext cx="360218" cy="415637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endParaRPr lang="en-US"/>
          </a:p>
        </p:txBody>
      </p:sp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061156">
            <a:off x="4125161" y="4823169"/>
            <a:ext cx="791455" cy="183779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47" name="Picture 76" descr="NTU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925850" y="4915325"/>
            <a:ext cx="938212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Line 50"/>
          <p:cNvSpPr>
            <a:spLocks noChangeShapeType="1"/>
          </p:cNvSpPr>
          <p:nvPr/>
        </p:nvSpPr>
        <p:spPr bwMode="auto">
          <a:xfrm flipV="1">
            <a:off x="6659418" y="4952999"/>
            <a:ext cx="531957" cy="127001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endParaRPr lang="en-US"/>
          </a:p>
        </p:txBody>
      </p:sp>
      <p:cxnSp>
        <p:nvCxnSpPr>
          <p:cNvPr id="55" name="Straight Connector 54"/>
          <p:cNvCxnSpPr/>
          <p:nvPr/>
        </p:nvCxnSpPr>
        <p:spPr bwMode="auto">
          <a:xfrm rot="16200000" flipH="1">
            <a:off x="-529952" y="4882560"/>
            <a:ext cx="1770856" cy="832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 rot="10800000" flipV="1">
            <a:off x="361950" y="5768340"/>
            <a:ext cx="636272" cy="381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 flipV="1">
            <a:off x="350044" y="4924448"/>
            <a:ext cx="276225" cy="238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0" name="TextBox 69"/>
          <p:cNvSpPr txBox="1"/>
          <p:nvPr/>
        </p:nvSpPr>
        <p:spPr>
          <a:xfrm>
            <a:off x="4495741" y="4527199"/>
            <a:ext cx="10696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Swis721 Cn BT" pitchFamily="34" charset="0"/>
              </a:rPr>
              <a:t>Native Eth. Radio</a:t>
            </a:r>
            <a:endParaRPr lang="en-US" sz="1000" dirty="0">
              <a:latin typeface="Swis721 Cn BT" pitchFamily="34" charset="0"/>
            </a:endParaRPr>
          </a:p>
        </p:txBody>
      </p:sp>
      <p:sp>
        <p:nvSpPr>
          <p:cNvPr id="33" name="Line 50"/>
          <p:cNvSpPr>
            <a:spLocks noChangeShapeType="1"/>
          </p:cNvSpPr>
          <p:nvPr/>
        </p:nvSpPr>
        <p:spPr bwMode="auto">
          <a:xfrm>
            <a:off x="8093393" y="4882513"/>
            <a:ext cx="640080" cy="495301"/>
          </a:xfrm>
          <a:prstGeom prst="line">
            <a:avLst/>
          </a:prstGeom>
          <a:noFill/>
          <a:ln w="19050">
            <a:solidFill>
              <a:srgbClr val="969696"/>
            </a:solidFill>
            <a:prstDash val="lgDash"/>
            <a:round/>
            <a:headEnd/>
            <a:tailEnd/>
          </a:ln>
        </p:spPr>
        <p:txBody>
          <a:bodyPr lIns="91429" tIns="45714" rIns="91429" bIns="45714"/>
          <a:lstStyle/>
          <a:p>
            <a:endParaRPr lang="en-US"/>
          </a:p>
        </p:txBody>
      </p:sp>
      <p:pic>
        <p:nvPicPr>
          <p:cNvPr id="71" name="Picture 51" descr="base-station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5249" y="3908713"/>
            <a:ext cx="561951" cy="952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Picture 8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580520">
            <a:off x="5045117" y="4974017"/>
            <a:ext cx="779313" cy="18096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do I Need to Test?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789" y="1235075"/>
            <a:ext cx="7573962" cy="4768850"/>
          </a:xfrm>
        </p:spPr>
        <p:txBody>
          <a:bodyPr>
            <a:normAutofit fontScale="92500" lnSpcReduction="20000"/>
          </a:bodyPr>
          <a:lstStyle/>
          <a:p>
            <a:r>
              <a:rPr lang="en-GB" sz="2000" dirty="0" smtClean="0"/>
              <a:t>Initial setup of TP5000 &amp; TP500</a:t>
            </a:r>
          </a:p>
          <a:p>
            <a:pPr lvl="1"/>
            <a:r>
              <a:rPr lang="en-GB" sz="1600" dirty="0" smtClean="0"/>
              <a:t>Ensure all is installed and working correctly</a:t>
            </a:r>
          </a:p>
          <a:p>
            <a:pPr lvl="1"/>
            <a:r>
              <a:rPr lang="en-GB" sz="1600" dirty="0" smtClean="0"/>
              <a:t>Initial indicators of performance in environment</a:t>
            </a:r>
          </a:p>
          <a:p>
            <a:pPr lvl="1">
              <a:buNone/>
            </a:pPr>
            <a:endParaRPr lang="en-GB" sz="1800" dirty="0" smtClean="0"/>
          </a:p>
          <a:p>
            <a:r>
              <a:rPr lang="en-GB" sz="2000" dirty="0" smtClean="0"/>
              <a:t>Suitability of the network &amp; PDV characterisation</a:t>
            </a:r>
          </a:p>
          <a:p>
            <a:pPr lvl="1"/>
            <a:r>
              <a:rPr lang="en-GB" sz="1800" dirty="0" smtClean="0"/>
              <a:t>Effects of changing </a:t>
            </a:r>
            <a:r>
              <a:rPr lang="en-GB" sz="1800" dirty="0" err="1" smtClean="0"/>
              <a:t>QoS/CoS</a:t>
            </a:r>
            <a:r>
              <a:rPr lang="en-GB" sz="1800" dirty="0" smtClean="0"/>
              <a:t> or bandwidth settings, etc.  can be seen </a:t>
            </a:r>
            <a:r>
              <a:rPr lang="en-GB" sz="1800" b="1" dirty="0" smtClean="0"/>
              <a:t>immediately </a:t>
            </a:r>
            <a:r>
              <a:rPr lang="en-GB" sz="1800" dirty="0" smtClean="0"/>
              <a:t>– May take time to show effect in clients with OXCO</a:t>
            </a:r>
            <a:endParaRPr lang="en-GB" sz="1800" b="1" dirty="0" smtClean="0"/>
          </a:p>
          <a:p>
            <a:pPr lvl="1"/>
            <a:r>
              <a:rPr lang="en-GB" sz="1800" dirty="0" smtClean="0"/>
              <a:t>Effects of traffic loading, important</a:t>
            </a:r>
          </a:p>
          <a:p>
            <a:pPr lvl="1"/>
            <a:r>
              <a:rPr lang="en-GB" sz="1800" dirty="0" smtClean="0"/>
              <a:t>Hard data to go back to developers if problems occur</a:t>
            </a:r>
          </a:p>
          <a:p>
            <a:pPr lvl="1"/>
            <a:endParaRPr lang="en-GB" sz="1800" dirty="0" smtClean="0"/>
          </a:p>
          <a:p>
            <a:r>
              <a:rPr lang="en-GB" sz="2000" dirty="0" smtClean="0"/>
              <a:t>Frequency stability at base station inputs (TP500 &amp; Embedded)</a:t>
            </a:r>
          </a:p>
          <a:p>
            <a:pPr lvl="1"/>
            <a:r>
              <a:rPr lang="en-GB" sz="1800" b="1" dirty="0" smtClean="0"/>
              <a:t>Ultimately, this is what matters</a:t>
            </a:r>
          </a:p>
          <a:p>
            <a:pPr lvl="1"/>
            <a:r>
              <a:rPr lang="en-GB" sz="1800" dirty="0" smtClean="0"/>
              <a:t>Base stations had E1/2.048 MHz input for sync</a:t>
            </a:r>
          </a:p>
          <a:p>
            <a:pPr lvl="2"/>
            <a:r>
              <a:rPr lang="en-GB" sz="1400" dirty="0" smtClean="0"/>
              <a:t>G.823 Sync + 16ppb requirement – ‘a non-standards based “standard”’</a:t>
            </a:r>
          </a:p>
          <a:p>
            <a:pPr lvl="1"/>
            <a:r>
              <a:rPr lang="en-GB" sz="1800" dirty="0" smtClean="0"/>
              <a:t>Effects of changes to network PDV</a:t>
            </a:r>
          </a:p>
          <a:p>
            <a:pPr lvl="1"/>
            <a:r>
              <a:rPr lang="en-GB" sz="1800" dirty="0" smtClean="0"/>
              <a:t>Long term stability over weeks of normal operation</a:t>
            </a:r>
          </a:p>
          <a:p>
            <a:pPr lvl="1"/>
            <a:endParaRPr lang="en-GB" sz="1800" dirty="0" smtClean="0"/>
          </a:p>
          <a:p>
            <a:r>
              <a:rPr lang="en-GB" sz="2000" b="1" dirty="0" smtClean="0">
                <a:solidFill>
                  <a:srgbClr val="C00000"/>
                </a:solidFill>
              </a:rPr>
              <a:t>How does SyncWatch help the above?</a:t>
            </a:r>
          </a:p>
          <a:p>
            <a:endParaRPr lang="en-GB" dirty="0" smtClean="0"/>
          </a:p>
          <a:p>
            <a:endParaRPr lang="en-GB" dirty="0" smtClean="0"/>
          </a:p>
          <a:p>
            <a:pPr lvl="1"/>
            <a:endParaRPr lang="en-GB" dirty="0" smtClean="0"/>
          </a:p>
          <a:p>
            <a:endParaRPr lang="en-GB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43900" y="1573213"/>
            <a:ext cx="1287590" cy="3998912"/>
          </a:xfrm>
          <a:prstGeom prst="rect">
            <a:avLst/>
          </a:prstGeom>
          <a:noFill/>
          <a:ln w="6350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127000" dist="889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8" descr="SynchWatchB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4646" y="2143489"/>
            <a:ext cx="6615112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2230 probe – Connections Used</a:t>
            </a:r>
          </a:p>
        </p:txBody>
      </p:sp>
      <p:sp>
        <p:nvSpPr>
          <p:cNvPr id="18436" name="Line 3"/>
          <p:cNvSpPr>
            <a:spLocks noChangeShapeType="1"/>
          </p:cNvSpPr>
          <p:nvPr/>
        </p:nvSpPr>
        <p:spPr bwMode="auto">
          <a:xfrm flipV="1">
            <a:off x="7221538" y="6610350"/>
            <a:ext cx="234950" cy="9525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lIns="91429" tIns="45714" rIns="91429" bIns="45714"/>
          <a:lstStyle/>
          <a:p>
            <a:endParaRPr lang="en-GB"/>
          </a:p>
        </p:txBody>
      </p:sp>
      <p:sp>
        <p:nvSpPr>
          <p:cNvPr id="18437" name="Line 4"/>
          <p:cNvSpPr>
            <a:spLocks noChangeShapeType="1"/>
          </p:cNvSpPr>
          <p:nvPr/>
        </p:nvSpPr>
        <p:spPr bwMode="auto">
          <a:xfrm flipV="1">
            <a:off x="7221538" y="6597650"/>
            <a:ext cx="111125" cy="84138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lIns="91429" tIns="45714" rIns="91429" bIns="45714"/>
          <a:lstStyle/>
          <a:p>
            <a:endParaRPr lang="en-GB"/>
          </a:p>
        </p:txBody>
      </p:sp>
      <p:sp>
        <p:nvSpPr>
          <p:cNvPr id="18438" name="Text Box 12"/>
          <p:cNvSpPr txBox="1">
            <a:spLocks noChangeArrowheads="1"/>
          </p:cNvSpPr>
          <p:nvPr/>
        </p:nvSpPr>
        <p:spPr bwMode="auto">
          <a:xfrm>
            <a:off x="7493008" y="5294677"/>
            <a:ext cx="140176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/>
              <a:t>GPRS Antenna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7493008" y="5632814"/>
            <a:ext cx="2295991" cy="30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 smtClean="0">
                <a:latin typeface="Swis721 BT" pitchFamily="34" charset="0"/>
              </a:rPr>
              <a:t>GNSS Antenna (e.g. GPS)</a:t>
            </a:r>
            <a:endParaRPr lang="en-US" sz="1400" dirty="0">
              <a:latin typeface="Swis721 BT" pitchFamily="34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066016" y="1662477"/>
            <a:ext cx="901700" cy="3079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 b="1" dirty="0">
                <a:latin typeface="Swis721 BT" pitchFamily="34" charset="0"/>
              </a:rPr>
              <a:t>C:</a:t>
            </a:r>
            <a:r>
              <a:rPr lang="en-US" sz="1400" dirty="0">
                <a:latin typeface="Swis721 BT" pitchFamily="34" charset="0"/>
              </a:rPr>
              <a:t> E1/T1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503149" y="4967652"/>
            <a:ext cx="1476472" cy="30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 b="1" dirty="0">
                <a:latin typeface="Swis721 BT" pitchFamily="34" charset="0"/>
              </a:rPr>
              <a:t>E:</a:t>
            </a:r>
            <a:r>
              <a:rPr lang="en-US" sz="1400" dirty="0">
                <a:latin typeface="Swis721 BT" pitchFamily="34" charset="0"/>
              </a:rPr>
              <a:t> </a:t>
            </a:r>
            <a:r>
              <a:rPr lang="en-US" sz="1400" dirty="0" smtClean="0">
                <a:latin typeface="Swis721 BT" pitchFamily="34" charset="0"/>
              </a:rPr>
              <a:t>Freq, </a:t>
            </a:r>
            <a:r>
              <a:rPr lang="en-US" sz="1400" dirty="0">
                <a:latin typeface="Swis721 BT" pitchFamily="34" charset="0"/>
              </a:rPr>
              <a:t>50 ohm</a:t>
            </a: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7493008" y="4958127"/>
            <a:ext cx="11588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b="1">
                <a:latin typeface="Swis721 BT" pitchFamily="34" charset="0"/>
              </a:rPr>
              <a:t>G:</a:t>
            </a:r>
            <a:r>
              <a:rPr lang="en-US" sz="1400">
                <a:latin typeface="Swis721 BT" pitchFamily="34" charset="0"/>
              </a:rPr>
              <a:t> Ethernet 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7493008" y="4648564"/>
            <a:ext cx="1492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latin typeface="Swis721 BT" pitchFamily="34" charset="0"/>
              </a:rPr>
              <a:t>RS-232/Craft I/F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7493008" y="2189527"/>
            <a:ext cx="12525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latin typeface="Swis721 BT" pitchFamily="34" charset="0"/>
              </a:rPr>
              <a:t>DC (-48VDC)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294567" y="2022839"/>
            <a:ext cx="1685054" cy="54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algn="r" eaLnBrk="0" hangingPunct="0">
              <a:spcBef>
                <a:spcPct val="10000"/>
              </a:spcBef>
            </a:pPr>
            <a:r>
              <a:rPr lang="en-US" sz="1400" b="1" dirty="0">
                <a:latin typeface="Swis721 BT" pitchFamily="34" charset="0"/>
              </a:rPr>
              <a:t>B:</a:t>
            </a:r>
            <a:r>
              <a:rPr lang="en-US" sz="1400" dirty="0">
                <a:latin typeface="Swis721 BT" pitchFamily="34" charset="0"/>
              </a:rPr>
              <a:t> </a:t>
            </a:r>
            <a:r>
              <a:rPr lang="en-US" sz="1400" dirty="0" smtClean="0">
                <a:latin typeface="Swis721 BT" pitchFamily="34" charset="0"/>
              </a:rPr>
              <a:t>64kHz-200MHz </a:t>
            </a:r>
            <a:endParaRPr lang="en-US" sz="1400" dirty="0">
              <a:latin typeface="Swis721 BT" pitchFamily="34" charset="0"/>
            </a:endParaRPr>
          </a:p>
          <a:p>
            <a:pPr algn="r" eaLnBrk="0" hangingPunct="0">
              <a:spcBef>
                <a:spcPct val="10000"/>
              </a:spcBef>
            </a:pPr>
            <a:r>
              <a:rPr lang="en-US" sz="1400" dirty="0">
                <a:latin typeface="Swis721 BT" pitchFamily="34" charset="0"/>
              </a:rPr>
              <a:t>50 ohm/High Z</a:t>
            </a:r>
          </a:p>
        </p:txBody>
      </p:sp>
      <p:sp>
        <p:nvSpPr>
          <p:cNvPr id="2" name="Text Box 13"/>
          <p:cNvSpPr txBox="1">
            <a:spLocks noChangeArrowheads="1"/>
          </p:cNvSpPr>
          <p:nvPr/>
        </p:nvSpPr>
        <p:spPr bwMode="auto">
          <a:xfrm>
            <a:off x="1085858" y="2646727"/>
            <a:ext cx="8937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 b="1" dirty="0">
                <a:latin typeface="Swis721 BT" pitchFamily="34" charset="0"/>
              </a:rPr>
              <a:t>A:</a:t>
            </a:r>
            <a:r>
              <a:rPr lang="en-US" sz="1400" dirty="0">
                <a:latin typeface="Swis721 BT" pitchFamily="34" charset="0"/>
              </a:rPr>
              <a:t> E1/T1</a:t>
            </a:r>
          </a:p>
        </p:txBody>
      </p:sp>
      <p:sp>
        <p:nvSpPr>
          <p:cNvPr id="3" name="Text Box 20"/>
          <p:cNvSpPr txBox="1">
            <a:spLocks noChangeArrowheads="1"/>
          </p:cNvSpPr>
          <p:nvPr/>
        </p:nvSpPr>
        <p:spPr bwMode="auto">
          <a:xfrm>
            <a:off x="291361" y="4383452"/>
            <a:ext cx="1688260" cy="54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algn="r" eaLnBrk="0" hangingPunct="0">
              <a:spcBef>
                <a:spcPct val="10000"/>
              </a:spcBef>
            </a:pPr>
            <a:r>
              <a:rPr lang="en-US" sz="1400" b="1" dirty="0">
                <a:latin typeface="Swis721 BT" pitchFamily="34" charset="0"/>
              </a:rPr>
              <a:t>D:</a:t>
            </a:r>
            <a:r>
              <a:rPr lang="en-US" sz="1400" dirty="0">
                <a:latin typeface="Swis721 BT" pitchFamily="34" charset="0"/>
              </a:rPr>
              <a:t> </a:t>
            </a:r>
            <a:r>
              <a:rPr lang="en-US" sz="1400" dirty="0" smtClean="0">
                <a:latin typeface="Swis721 BT" pitchFamily="34" charset="0"/>
              </a:rPr>
              <a:t>64kHz-200MHz </a:t>
            </a:r>
            <a:endParaRPr lang="en-US" sz="1400" dirty="0">
              <a:latin typeface="Swis721 BT" pitchFamily="34" charset="0"/>
            </a:endParaRPr>
          </a:p>
          <a:p>
            <a:pPr algn="r" eaLnBrk="0" hangingPunct="0">
              <a:spcBef>
                <a:spcPct val="10000"/>
              </a:spcBef>
            </a:pPr>
            <a:r>
              <a:rPr lang="en-US" sz="1400" dirty="0">
                <a:latin typeface="Swis721 BT" pitchFamily="34" charset="0"/>
              </a:rPr>
              <a:t>50 ohm/High Z</a:t>
            </a:r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7493008" y="1872027"/>
            <a:ext cx="10620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latin typeface="Swis721 BT" pitchFamily="34" charset="0"/>
              </a:rPr>
              <a:t>Dry Relays</a:t>
            </a: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7493008" y="4305664"/>
            <a:ext cx="5540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latin typeface="Swis721 BT" pitchFamily="34" charset="0"/>
              </a:rPr>
              <a:t>USB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1147621" y="5299439"/>
            <a:ext cx="832000" cy="30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 b="1" dirty="0">
                <a:latin typeface="Swis721 BT" pitchFamily="34" charset="0"/>
              </a:rPr>
              <a:t>F: </a:t>
            </a:r>
            <a:r>
              <a:rPr lang="en-US" sz="1400" dirty="0" smtClean="0">
                <a:latin typeface="Swis721 BT" pitchFamily="34" charset="0"/>
              </a:rPr>
              <a:t>1PPS</a:t>
            </a:r>
            <a:endParaRPr lang="en-US" sz="1400" dirty="0">
              <a:latin typeface="Swis721 BT" pitchFamily="34" charset="0"/>
            </a:endParaRP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916625" y="5639164"/>
            <a:ext cx="1053471" cy="307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 dirty="0">
                <a:latin typeface="Swis721 BT" pitchFamily="34" charset="0"/>
              </a:rPr>
              <a:t>Aux output</a:t>
            </a:r>
          </a:p>
        </p:txBody>
      </p:sp>
      <p:sp>
        <p:nvSpPr>
          <p:cNvPr id="18452" name="Oval 28"/>
          <p:cNvSpPr>
            <a:spLocks noChangeArrowheads="1"/>
          </p:cNvSpPr>
          <p:nvPr/>
        </p:nvSpPr>
        <p:spPr bwMode="auto">
          <a:xfrm>
            <a:off x="4843471" y="3497627"/>
            <a:ext cx="82550" cy="76200"/>
          </a:xfrm>
          <a:prstGeom prst="ellips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8453" name="Oval 29"/>
          <p:cNvSpPr>
            <a:spLocks noChangeArrowheads="1"/>
          </p:cNvSpPr>
          <p:nvPr/>
        </p:nvSpPr>
        <p:spPr bwMode="auto">
          <a:xfrm>
            <a:off x="5176846" y="3497627"/>
            <a:ext cx="82550" cy="76200"/>
          </a:xfrm>
          <a:prstGeom prst="ellips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7493008" y="1557702"/>
            <a:ext cx="13636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 dirty="0">
                <a:latin typeface="Swis721 BT" pitchFamily="34" charset="0"/>
              </a:rPr>
              <a:t>Mgmt Ethernet</a:t>
            </a:r>
          </a:p>
        </p:txBody>
      </p:sp>
      <p:sp>
        <p:nvSpPr>
          <p:cNvPr id="18455" name="Oval 74"/>
          <p:cNvSpPr>
            <a:spLocks noChangeArrowheads="1"/>
          </p:cNvSpPr>
          <p:nvPr/>
        </p:nvSpPr>
        <p:spPr bwMode="auto">
          <a:xfrm>
            <a:off x="4430721" y="3580177"/>
            <a:ext cx="287337" cy="288925"/>
          </a:xfrm>
          <a:prstGeom prst="ellipse">
            <a:avLst/>
          </a:prstGeom>
          <a:noFill/>
          <a:ln w="25400">
            <a:solidFill>
              <a:srgbClr val="3366FF">
                <a:alpha val="67058"/>
              </a:srgbClr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endParaRPr lang="en-GB"/>
          </a:p>
        </p:txBody>
      </p:sp>
      <p:grpSp>
        <p:nvGrpSpPr>
          <p:cNvPr id="11" name="Group 94"/>
          <p:cNvGrpSpPr>
            <a:grpSpLocks/>
          </p:cNvGrpSpPr>
          <p:nvPr/>
        </p:nvGrpSpPr>
        <p:grpSpPr bwMode="auto">
          <a:xfrm>
            <a:off x="1943108" y="2800714"/>
            <a:ext cx="220663" cy="760413"/>
            <a:chOff x="2172350" y="3037364"/>
            <a:chExt cx="219454" cy="759936"/>
          </a:xfrm>
        </p:grpSpPr>
        <p:cxnSp>
          <p:nvCxnSpPr>
            <p:cNvPr id="46" name="Straight Connector 45"/>
            <p:cNvCxnSpPr/>
            <p:nvPr/>
          </p:nvCxnSpPr>
          <p:spPr bwMode="auto">
            <a:xfrm rot="10800000">
              <a:off x="2172350" y="3040537"/>
              <a:ext cx="219454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Straight Connector 92"/>
            <p:cNvCxnSpPr/>
            <p:nvPr/>
          </p:nvCxnSpPr>
          <p:spPr bwMode="auto">
            <a:xfrm rot="5400000">
              <a:off x="2009468" y="3416543"/>
              <a:ext cx="759936" cy="157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95"/>
          <p:cNvGrpSpPr>
            <a:grpSpLocks/>
          </p:cNvGrpSpPr>
          <p:nvPr/>
        </p:nvGrpSpPr>
        <p:grpSpPr bwMode="auto">
          <a:xfrm>
            <a:off x="1943108" y="2303827"/>
            <a:ext cx="809625" cy="1235075"/>
            <a:chOff x="2172350" y="3037364"/>
            <a:chExt cx="219454" cy="759936"/>
          </a:xfrm>
        </p:grpSpPr>
        <p:cxnSp>
          <p:nvCxnSpPr>
            <p:cNvPr id="97" name="Straight Connector 96"/>
            <p:cNvCxnSpPr/>
            <p:nvPr/>
          </p:nvCxnSpPr>
          <p:spPr bwMode="auto">
            <a:xfrm rot="10800000">
              <a:off x="2172350" y="3041271"/>
              <a:ext cx="219454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" name="Straight Connector 97"/>
            <p:cNvCxnSpPr/>
            <p:nvPr/>
          </p:nvCxnSpPr>
          <p:spPr bwMode="auto">
            <a:xfrm rot="5400000">
              <a:off x="2010115" y="3416472"/>
              <a:ext cx="759936" cy="172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14" name="Oval 113"/>
          <p:cNvSpPr/>
          <p:nvPr/>
        </p:nvSpPr>
        <p:spPr bwMode="auto">
          <a:xfrm>
            <a:off x="4746633" y="3388089"/>
            <a:ext cx="288925" cy="288925"/>
          </a:xfrm>
          <a:prstGeom prst="ellipse">
            <a:avLst/>
          </a:prstGeom>
          <a:noFill/>
          <a:ln w="25400" cap="flat" cmpd="sng" algn="ctr">
            <a:solidFill>
              <a:schemeClr val="accent1">
                <a:lumMod val="75000"/>
                <a:alpha val="67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9" tIns="45714" rIns="91429" bIns="45714"/>
          <a:lstStyle/>
          <a:p>
            <a:pPr>
              <a:defRPr/>
            </a:pPr>
            <a:endParaRPr lang="en-US">
              <a:cs typeface="ＭＳ Ｐゴシック" charset="-128"/>
            </a:endParaRPr>
          </a:p>
        </p:txBody>
      </p:sp>
      <p:sp>
        <p:nvSpPr>
          <p:cNvPr id="115" name="Oval 114"/>
          <p:cNvSpPr/>
          <p:nvPr/>
        </p:nvSpPr>
        <p:spPr bwMode="auto">
          <a:xfrm>
            <a:off x="5067308" y="3388089"/>
            <a:ext cx="287338" cy="288925"/>
          </a:xfrm>
          <a:prstGeom prst="ellipse">
            <a:avLst/>
          </a:prstGeom>
          <a:noFill/>
          <a:ln w="25400" cap="flat" cmpd="sng" algn="ctr">
            <a:solidFill>
              <a:schemeClr val="accent1">
                <a:lumMod val="75000"/>
                <a:alpha val="67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9" tIns="45714" rIns="91429" bIns="45714"/>
          <a:lstStyle/>
          <a:p>
            <a:pPr>
              <a:defRPr/>
            </a:pPr>
            <a:endParaRPr lang="en-US">
              <a:cs typeface="ＭＳ Ｐゴシック" charset="-128"/>
            </a:endParaRPr>
          </a:p>
        </p:txBody>
      </p:sp>
      <p:sp>
        <p:nvSpPr>
          <p:cNvPr id="18460" name="Oval 116"/>
          <p:cNvSpPr>
            <a:spLocks noChangeArrowheads="1"/>
          </p:cNvSpPr>
          <p:nvPr/>
        </p:nvSpPr>
        <p:spPr bwMode="auto">
          <a:xfrm>
            <a:off x="5946783" y="3580177"/>
            <a:ext cx="287338" cy="287337"/>
          </a:xfrm>
          <a:prstGeom prst="ellipse">
            <a:avLst/>
          </a:prstGeom>
          <a:noFill/>
          <a:ln w="25400">
            <a:solidFill>
              <a:schemeClr val="bg1">
                <a:alpha val="67058"/>
              </a:schemeClr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endParaRPr lang="en-GB"/>
          </a:p>
        </p:txBody>
      </p:sp>
      <p:sp>
        <p:nvSpPr>
          <p:cNvPr id="18461" name="Oval 118"/>
          <p:cNvSpPr>
            <a:spLocks noChangeArrowheads="1"/>
          </p:cNvSpPr>
          <p:nvPr/>
        </p:nvSpPr>
        <p:spPr bwMode="auto">
          <a:xfrm>
            <a:off x="6350008" y="3621452"/>
            <a:ext cx="231775" cy="231775"/>
          </a:xfrm>
          <a:prstGeom prst="ellipse">
            <a:avLst/>
          </a:prstGeom>
          <a:noFill/>
          <a:ln w="25400">
            <a:solidFill>
              <a:schemeClr val="bg1">
                <a:alpha val="67058"/>
              </a:schemeClr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endParaRPr lang="en-GB"/>
          </a:p>
        </p:txBody>
      </p:sp>
      <p:sp>
        <p:nvSpPr>
          <p:cNvPr id="18462" name="Oval 119"/>
          <p:cNvSpPr>
            <a:spLocks noChangeArrowheads="1"/>
          </p:cNvSpPr>
          <p:nvPr/>
        </p:nvSpPr>
        <p:spPr bwMode="auto">
          <a:xfrm>
            <a:off x="6826258" y="3586527"/>
            <a:ext cx="287338" cy="288925"/>
          </a:xfrm>
          <a:prstGeom prst="ellipse">
            <a:avLst/>
          </a:prstGeom>
          <a:noFill/>
          <a:ln w="25400">
            <a:solidFill>
              <a:schemeClr val="bg1">
                <a:alpha val="67058"/>
              </a:schemeClr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endParaRPr lang="en-GB"/>
          </a:p>
        </p:txBody>
      </p:sp>
      <p:sp>
        <p:nvSpPr>
          <p:cNvPr id="18463" name="Oval 120"/>
          <p:cNvSpPr>
            <a:spLocks noChangeArrowheads="1"/>
          </p:cNvSpPr>
          <p:nvPr/>
        </p:nvSpPr>
        <p:spPr bwMode="auto">
          <a:xfrm>
            <a:off x="7145346" y="3586527"/>
            <a:ext cx="287337" cy="288925"/>
          </a:xfrm>
          <a:prstGeom prst="ellipse">
            <a:avLst/>
          </a:prstGeom>
          <a:noFill/>
          <a:ln w="25400">
            <a:solidFill>
              <a:srgbClr val="FF0000">
                <a:alpha val="67058"/>
              </a:srgbClr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endParaRPr lang="en-GB"/>
          </a:p>
        </p:txBody>
      </p:sp>
      <p:grpSp>
        <p:nvGrpSpPr>
          <p:cNvPr id="14" name="Group 145"/>
          <p:cNvGrpSpPr>
            <a:grpSpLocks/>
          </p:cNvGrpSpPr>
          <p:nvPr/>
        </p:nvGrpSpPr>
        <p:grpSpPr bwMode="auto">
          <a:xfrm rot="5400000" flipH="1" flipV="1">
            <a:off x="6196815" y="1993470"/>
            <a:ext cx="1568450" cy="1052513"/>
            <a:chOff x="2172350" y="3037364"/>
            <a:chExt cx="219454" cy="768431"/>
          </a:xfrm>
        </p:grpSpPr>
        <p:cxnSp>
          <p:nvCxnSpPr>
            <p:cNvPr id="147" name="Straight Connector 146"/>
            <p:cNvCxnSpPr/>
            <p:nvPr/>
          </p:nvCxnSpPr>
          <p:spPr bwMode="auto">
            <a:xfrm rot="10800000">
              <a:off x="2172572" y="3045477"/>
              <a:ext cx="219454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8" name="Straight Connector 147"/>
            <p:cNvCxnSpPr/>
            <p:nvPr/>
          </p:nvCxnSpPr>
          <p:spPr bwMode="auto">
            <a:xfrm rot="16200000" flipH="1" flipV="1">
              <a:off x="2006811" y="3420309"/>
              <a:ext cx="768430" cy="222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6" name="Group 151"/>
          <p:cNvGrpSpPr>
            <a:grpSpLocks/>
          </p:cNvGrpSpPr>
          <p:nvPr/>
        </p:nvGrpSpPr>
        <p:grpSpPr bwMode="auto">
          <a:xfrm rot="5400000" flipH="1" flipV="1">
            <a:off x="6466689" y="2525283"/>
            <a:ext cx="1525588" cy="527050"/>
            <a:chOff x="2172350" y="3037364"/>
            <a:chExt cx="219454" cy="768431"/>
          </a:xfrm>
        </p:grpSpPr>
        <p:cxnSp>
          <p:nvCxnSpPr>
            <p:cNvPr id="153" name="Straight Connector 152"/>
            <p:cNvCxnSpPr/>
            <p:nvPr/>
          </p:nvCxnSpPr>
          <p:spPr bwMode="auto">
            <a:xfrm rot="10800000">
              <a:off x="2172578" y="3039679"/>
              <a:ext cx="219454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4" name="Straight Connector 153"/>
            <p:cNvCxnSpPr/>
            <p:nvPr/>
          </p:nvCxnSpPr>
          <p:spPr bwMode="auto">
            <a:xfrm rot="16200000" flipH="1" flipV="1">
              <a:off x="2006789" y="3419152"/>
              <a:ext cx="768431" cy="22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1" name="Group 154"/>
          <p:cNvGrpSpPr>
            <a:grpSpLocks/>
          </p:cNvGrpSpPr>
          <p:nvPr/>
        </p:nvGrpSpPr>
        <p:grpSpPr bwMode="auto">
          <a:xfrm rot="5400000" flipH="1" flipV="1">
            <a:off x="6783396" y="2856276"/>
            <a:ext cx="1212850" cy="206375"/>
            <a:chOff x="2172350" y="3037364"/>
            <a:chExt cx="219454" cy="768431"/>
          </a:xfrm>
        </p:grpSpPr>
        <p:cxnSp>
          <p:nvCxnSpPr>
            <p:cNvPr id="156" name="Straight Connector 155"/>
            <p:cNvCxnSpPr/>
            <p:nvPr/>
          </p:nvCxnSpPr>
          <p:spPr bwMode="auto">
            <a:xfrm rot="10800000">
              <a:off x="2172637" y="3037362"/>
              <a:ext cx="219454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7" name="Straight Connector 156"/>
            <p:cNvCxnSpPr/>
            <p:nvPr/>
          </p:nvCxnSpPr>
          <p:spPr bwMode="auto">
            <a:xfrm rot="16200000" flipH="1" flipV="1">
              <a:off x="2006870" y="3415525"/>
              <a:ext cx="768431" cy="287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8467" name="Oval 157"/>
          <p:cNvSpPr>
            <a:spLocks noChangeArrowheads="1"/>
          </p:cNvSpPr>
          <p:nvPr/>
        </p:nvSpPr>
        <p:spPr bwMode="auto">
          <a:xfrm>
            <a:off x="6350008" y="3359514"/>
            <a:ext cx="231775" cy="231775"/>
          </a:xfrm>
          <a:prstGeom prst="ellipse">
            <a:avLst/>
          </a:prstGeom>
          <a:noFill/>
          <a:ln w="25400">
            <a:solidFill>
              <a:schemeClr val="bg1">
                <a:alpha val="67058"/>
              </a:schemeClr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endParaRPr lang="en-GB"/>
          </a:p>
        </p:txBody>
      </p:sp>
      <p:sp>
        <p:nvSpPr>
          <p:cNvPr id="18504" name="Oval 54"/>
          <p:cNvSpPr>
            <a:spLocks noChangeArrowheads="1"/>
          </p:cNvSpPr>
          <p:nvPr/>
        </p:nvSpPr>
        <p:spPr bwMode="auto">
          <a:xfrm>
            <a:off x="2011371" y="3580177"/>
            <a:ext cx="287337" cy="287337"/>
          </a:xfrm>
          <a:prstGeom prst="ellipse">
            <a:avLst/>
          </a:prstGeom>
          <a:noFill/>
          <a:ln w="25400">
            <a:solidFill>
              <a:srgbClr val="FFFF00">
                <a:alpha val="67058"/>
              </a:srgbClr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endParaRPr lang="en-GB"/>
          </a:p>
        </p:txBody>
      </p:sp>
      <p:sp>
        <p:nvSpPr>
          <p:cNvPr id="18505" name="Oval 55"/>
          <p:cNvSpPr>
            <a:spLocks noChangeArrowheads="1"/>
          </p:cNvSpPr>
          <p:nvPr/>
        </p:nvSpPr>
        <p:spPr bwMode="auto">
          <a:xfrm>
            <a:off x="2603508" y="3580177"/>
            <a:ext cx="287338" cy="288925"/>
          </a:xfrm>
          <a:prstGeom prst="ellipse">
            <a:avLst/>
          </a:prstGeom>
          <a:noFill/>
          <a:ln w="25400">
            <a:solidFill>
              <a:srgbClr val="FFFF00">
                <a:alpha val="67058"/>
              </a:srgbClr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endParaRPr lang="en-GB"/>
          </a:p>
        </p:txBody>
      </p:sp>
      <p:sp>
        <p:nvSpPr>
          <p:cNvPr id="18506" name="Oval 57"/>
          <p:cNvSpPr>
            <a:spLocks noChangeArrowheads="1"/>
          </p:cNvSpPr>
          <p:nvPr/>
        </p:nvSpPr>
        <p:spPr bwMode="auto">
          <a:xfrm>
            <a:off x="2963871" y="3580177"/>
            <a:ext cx="287337" cy="288925"/>
          </a:xfrm>
          <a:prstGeom prst="ellipse">
            <a:avLst/>
          </a:prstGeom>
          <a:noFill/>
          <a:ln w="25400">
            <a:solidFill>
              <a:srgbClr val="FFFF00">
                <a:alpha val="67058"/>
              </a:srgbClr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endParaRPr lang="en-GB"/>
          </a:p>
        </p:txBody>
      </p:sp>
      <p:sp>
        <p:nvSpPr>
          <p:cNvPr id="18507" name="Oval 70"/>
          <p:cNvSpPr>
            <a:spLocks noChangeArrowheads="1"/>
          </p:cNvSpPr>
          <p:nvPr/>
        </p:nvSpPr>
        <p:spPr bwMode="auto">
          <a:xfrm>
            <a:off x="3562358" y="3580177"/>
            <a:ext cx="287338" cy="288925"/>
          </a:xfrm>
          <a:prstGeom prst="ellipse">
            <a:avLst/>
          </a:prstGeom>
          <a:noFill/>
          <a:ln w="25400">
            <a:solidFill>
              <a:srgbClr val="FFFF00">
                <a:alpha val="67058"/>
              </a:srgbClr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endParaRPr lang="en-GB"/>
          </a:p>
        </p:txBody>
      </p:sp>
      <p:sp>
        <p:nvSpPr>
          <p:cNvPr id="18508" name="Oval 71"/>
          <p:cNvSpPr>
            <a:spLocks noChangeArrowheads="1"/>
          </p:cNvSpPr>
          <p:nvPr/>
        </p:nvSpPr>
        <p:spPr bwMode="auto">
          <a:xfrm>
            <a:off x="3854458" y="3580177"/>
            <a:ext cx="288925" cy="288925"/>
          </a:xfrm>
          <a:prstGeom prst="ellipse">
            <a:avLst/>
          </a:prstGeom>
          <a:noFill/>
          <a:ln w="25400">
            <a:solidFill>
              <a:srgbClr val="FFFF00">
                <a:alpha val="67058"/>
              </a:srgbClr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endParaRPr lang="en-GB"/>
          </a:p>
        </p:txBody>
      </p:sp>
      <p:sp>
        <p:nvSpPr>
          <p:cNvPr id="18509" name="Oval 73"/>
          <p:cNvSpPr>
            <a:spLocks noChangeArrowheads="1"/>
          </p:cNvSpPr>
          <p:nvPr/>
        </p:nvSpPr>
        <p:spPr bwMode="auto">
          <a:xfrm>
            <a:off x="4138621" y="3580177"/>
            <a:ext cx="288925" cy="288925"/>
          </a:xfrm>
          <a:prstGeom prst="ellipse">
            <a:avLst/>
          </a:prstGeom>
          <a:noFill/>
          <a:ln w="25400">
            <a:solidFill>
              <a:srgbClr val="FFFF00">
                <a:alpha val="67058"/>
              </a:srgbClr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endParaRPr lang="en-GB"/>
          </a:p>
        </p:txBody>
      </p:sp>
      <p:sp>
        <p:nvSpPr>
          <p:cNvPr id="18510" name="Oval 115"/>
          <p:cNvSpPr>
            <a:spLocks noChangeArrowheads="1"/>
          </p:cNvSpPr>
          <p:nvPr/>
        </p:nvSpPr>
        <p:spPr bwMode="auto">
          <a:xfrm>
            <a:off x="5541971" y="3580177"/>
            <a:ext cx="287337" cy="287337"/>
          </a:xfrm>
          <a:prstGeom prst="ellipse">
            <a:avLst/>
          </a:prstGeom>
          <a:noFill/>
          <a:ln w="25400">
            <a:solidFill>
              <a:srgbClr val="FFFF00">
                <a:alpha val="67058"/>
              </a:srgbClr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endParaRPr lang="en-GB"/>
          </a:p>
        </p:txBody>
      </p:sp>
      <p:sp>
        <p:nvSpPr>
          <p:cNvPr id="18511" name="Oval 54"/>
          <p:cNvSpPr>
            <a:spLocks noChangeArrowheads="1"/>
          </p:cNvSpPr>
          <p:nvPr/>
        </p:nvSpPr>
        <p:spPr bwMode="auto">
          <a:xfrm>
            <a:off x="2303471" y="3580177"/>
            <a:ext cx="287337" cy="287337"/>
          </a:xfrm>
          <a:prstGeom prst="ellipse">
            <a:avLst/>
          </a:prstGeom>
          <a:noFill/>
          <a:ln w="25400">
            <a:solidFill>
              <a:srgbClr val="FFFF00">
                <a:alpha val="67058"/>
              </a:srgbClr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endParaRPr lang="en-GB"/>
          </a:p>
        </p:txBody>
      </p:sp>
      <p:sp>
        <p:nvSpPr>
          <p:cNvPr id="18512" name="Oval 57"/>
          <p:cNvSpPr>
            <a:spLocks noChangeArrowheads="1"/>
          </p:cNvSpPr>
          <p:nvPr/>
        </p:nvSpPr>
        <p:spPr bwMode="auto">
          <a:xfrm>
            <a:off x="3255971" y="3580177"/>
            <a:ext cx="287337" cy="288925"/>
          </a:xfrm>
          <a:prstGeom prst="ellipse">
            <a:avLst/>
          </a:prstGeom>
          <a:noFill/>
          <a:ln w="25400">
            <a:solidFill>
              <a:srgbClr val="FFFF00">
                <a:alpha val="67058"/>
              </a:srgbClr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endParaRPr lang="en-GB"/>
          </a:p>
        </p:txBody>
      </p:sp>
      <p:grpSp>
        <p:nvGrpSpPr>
          <p:cNvPr id="22" name="Group 94"/>
          <p:cNvGrpSpPr>
            <a:grpSpLocks/>
          </p:cNvGrpSpPr>
          <p:nvPr/>
        </p:nvGrpSpPr>
        <p:grpSpPr bwMode="auto">
          <a:xfrm>
            <a:off x="2087571" y="2800714"/>
            <a:ext cx="368300" cy="760413"/>
            <a:chOff x="2172350" y="3037364"/>
            <a:chExt cx="219454" cy="759936"/>
          </a:xfrm>
        </p:grpSpPr>
        <p:cxnSp>
          <p:nvCxnSpPr>
            <p:cNvPr id="87" name="Straight Connector 86"/>
            <p:cNvCxnSpPr/>
            <p:nvPr/>
          </p:nvCxnSpPr>
          <p:spPr bwMode="auto">
            <a:xfrm rot="10800000">
              <a:off x="2172350" y="3040537"/>
              <a:ext cx="219454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 rot="5400000">
              <a:off x="2009471" y="3416859"/>
              <a:ext cx="759936" cy="946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" name="Group 93"/>
          <p:cNvGrpSpPr>
            <a:grpSpLocks/>
          </p:cNvGrpSpPr>
          <p:nvPr/>
        </p:nvGrpSpPr>
        <p:grpSpPr bwMode="auto">
          <a:xfrm>
            <a:off x="1943108" y="1830754"/>
            <a:ext cx="1512277" cy="1715353"/>
            <a:chOff x="2464009" y="1926176"/>
            <a:chExt cx="1173163" cy="1714815"/>
          </a:xfrm>
        </p:grpSpPr>
        <p:cxnSp>
          <p:nvCxnSpPr>
            <p:cNvPr id="101" name="Straight Connector 100"/>
            <p:cNvCxnSpPr/>
            <p:nvPr/>
          </p:nvCxnSpPr>
          <p:spPr bwMode="auto">
            <a:xfrm rot="5400000">
              <a:off x="2518695" y="2786389"/>
              <a:ext cx="1701266" cy="793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4" name="Group 98"/>
            <p:cNvGrpSpPr>
              <a:grpSpLocks/>
            </p:cNvGrpSpPr>
            <p:nvPr/>
          </p:nvGrpSpPr>
          <p:grpSpPr bwMode="auto">
            <a:xfrm>
              <a:off x="2464009" y="1926176"/>
              <a:ext cx="1173163" cy="1691744"/>
              <a:chOff x="2172350" y="3037365"/>
              <a:chExt cx="219454" cy="760282"/>
            </a:xfrm>
          </p:grpSpPr>
          <p:cxnSp>
            <p:nvCxnSpPr>
              <p:cNvPr id="90" name="Straight Connector 89"/>
              <p:cNvCxnSpPr/>
              <p:nvPr/>
            </p:nvCxnSpPr>
            <p:spPr bwMode="auto">
              <a:xfrm rot="10800000">
                <a:off x="2172350" y="3041643"/>
                <a:ext cx="219454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1" name="Straight Connector 90"/>
              <p:cNvCxnSpPr/>
              <p:nvPr/>
            </p:nvCxnSpPr>
            <p:spPr bwMode="auto">
              <a:xfrm rot="5400000">
                <a:off x="2010029" y="3416763"/>
                <a:ext cx="760282" cy="1485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grpSp>
        <p:nvGrpSpPr>
          <p:cNvPr id="25" name="Group 135"/>
          <p:cNvGrpSpPr>
            <a:grpSpLocks/>
          </p:cNvGrpSpPr>
          <p:nvPr/>
        </p:nvGrpSpPr>
        <p:grpSpPr bwMode="auto">
          <a:xfrm>
            <a:off x="1970096" y="3894502"/>
            <a:ext cx="1730375" cy="741362"/>
            <a:chOff x="2199095" y="3990108"/>
            <a:chExt cx="1730559" cy="740589"/>
          </a:xfrm>
        </p:grpSpPr>
        <p:cxnSp>
          <p:nvCxnSpPr>
            <p:cNvPr id="125" name="Straight Connector 124"/>
            <p:cNvCxnSpPr/>
            <p:nvPr/>
          </p:nvCxnSpPr>
          <p:spPr bwMode="auto">
            <a:xfrm rot="5400000">
              <a:off x="3559359" y="4360403"/>
              <a:ext cx="740589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" name="Straight Connector 133"/>
            <p:cNvCxnSpPr/>
            <p:nvPr/>
          </p:nvCxnSpPr>
          <p:spPr bwMode="auto">
            <a:xfrm rot="10800000">
              <a:off x="2199095" y="4730697"/>
              <a:ext cx="1730559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6" name="Group 141"/>
          <p:cNvGrpSpPr>
            <a:grpSpLocks/>
          </p:cNvGrpSpPr>
          <p:nvPr/>
        </p:nvGrpSpPr>
        <p:grpSpPr bwMode="auto">
          <a:xfrm>
            <a:off x="1970096" y="3894502"/>
            <a:ext cx="2025650" cy="1239837"/>
            <a:chOff x="2199095" y="3990108"/>
            <a:chExt cx="1730559" cy="740589"/>
          </a:xfrm>
        </p:grpSpPr>
        <p:cxnSp>
          <p:nvCxnSpPr>
            <p:cNvPr id="143" name="Straight Connector 142"/>
            <p:cNvCxnSpPr/>
            <p:nvPr/>
          </p:nvCxnSpPr>
          <p:spPr bwMode="auto">
            <a:xfrm rot="5400000">
              <a:off x="3559359" y="4360403"/>
              <a:ext cx="740589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4" name="Straight Connector 143"/>
            <p:cNvCxnSpPr/>
            <p:nvPr/>
          </p:nvCxnSpPr>
          <p:spPr bwMode="auto">
            <a:xfrm rot="10800000">
              <a:off x="2199095" y="4730697"/>
              <a:ext cx="1730559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7" name="Group 144"/>
          <p:cNvGrpSpPr>
            <a:grpSpLocks/>
          </p:cNvGrpSpPr>
          <p:nvPr/>
        </p:nvGrpSpPr>
        <p:grpSpPr bwMode="auto">
          <a:xfrm>
            <a:off x="1970096" y="3888152"/>
            <a:ext cx="2622550" cy="1919287"/>
            <a:chOff x="2199095" y="3990108"/>
            <a:chExt cx="1730559" cy="740589"/>
          </a:xfrm>
        </p:grpSpPr>
        <p:cxnSp>
          <p:nvCxnSpPr>
            <p:cNvPr id="146" name="Straight Connector 145"/>
            <p:cNvCxnSpPr/>
            <p:nvPr/>
          </p:nvCxnSpPr>
          <p:spPr bwMode="auto">
            <a:xfrm rot="5400000">
              <a:off x="3559359" y="4360403"/>
              <a:ext cx="740589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" name="Straight Connector 148"/>
            <p:cNvCxnSpPr/>
            <p:nvPr/>
          </p:nvCxnSpPr>
          <p:spPr bwMode="auto">
            <a:xfrm rot="10800000">
              <a:off x="2199095" y="4730697"/>
              <a:ext cx="1730559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8" name="Group 149"/>
          <p:cNvGrpSpPr>
            <a:grpSpLocks/>
          </p:cNvGrpSpPr>
          <p:nvPr/>
        </p:nvGrpSpPr>
        <p:grpSpPr bwMode="auto">
          <a:xfrm>
            <a:off x="1985971" y="3894502"/>
            <a:ext cx="2305050" cy="1579562"/>
            <a:chOff x="2199095" y="3990108"/>
            <a:chExt cx="1730559" cy="740589"/>
          </a:xfrm>
        </p:grpSpPr>
        <p:cxnSp>
          <p:nvCxnSpPr>
            <p:cNvPr id="151" name="Straight Connector 150"/>
            <p:cNvCxnSpPr/>
            <p:nvPr/>
          </p:nvCxnSpPr>
          <p:spPr bwMode="auto">
            <a:xfrm rot="5400000">
              <a:off x="3559360" y="4360403"/>
              <a:ext cx="740589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2" name="Straight Connector 151"/>
            <p:cNvCxnSpPr/>
            <p:nvPr/>
          </p:nvCxnSpPr>
          <p:spPr bwMode="auto">
            <a:xfrm rot="10800000">
              <a:off x="2199095" y="4730697"/>
              <a:ext cx="1730559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9" name="Group 154"/>
          <p:cNvGrpSpPr>
            <a:grpSpLocks/>
          </p:cNvGrpSpPr>
          <p:nvPr/>
        </p:nvGrpSpPr>
        <p:grpSpPr bwMode="auto">
          <a:xfrm flipH="1">
            <a:off x="4895858" y="3709364"/>
            <a:ext cx="2584450" cy="2098074"/>
            <a:chOff x="2199095" y="3921120"/>
            <a:chExt cx="1730559" cy="809577"/>
          </a:xfrm>
        </p:grpSpPr>
        <p:cxnSp>
          <p:nvCxnSpPr>
            <p:cNvPr id="158" name="Straight Connector 157"/>
            <p:cNvCxnSpPr/>
            <p:nvPr/>
          </p:nvCxnSpPr>
          <p:spPr bwMode="auto">
            <a:xfrm rot="16200000" flipH="1">
              <a:off x="3523543" y="4324587"/>
              <a:ext cx="809577" cy="264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" name="Straight Connector 158"/>
            <p:cNvCxnSpPr/>
            <p:nvPr/>
          </p:nvCxnSpPr>
          <p:spPr bwMode="auto">
            <a:xfrm rot="10800000">
              <a:off x="2199095" y="4730697"/>
              <a:ext cx="1730559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0" name="Group 159"/>
          <p:cNvGrpSpPr>
            <a:grpSpLocks/>
          </p:cNvGrpSpPr>
          <p:nvPr/>
        </p:nvGrpSpPr>
        <p:grpSpPr bwMode="auto">
          <a:xfrm flipH="1">
            <a:off x="5201732" y="3717995"/>
            <a:ext cx="2300801" cy="1733848"/>
            <a:chOff x="2199095" y="3909518"/>
            <a:chExt cx="1738143" cy="821180"/>
          </a:xfrm>
        </p:grpSpPr>
        <p:cxnSp>
          <p:nvCxnSpPr>
            <p:cNvPr id="161" name="Straight Connector 160"/>
            <p:cNvCxnSpPr/>
            <p:nvPr/>
          </p:nvCxnSpPr>
          <p:spPr bwMode="auto">
            <a:xfrm rot="5400000">
              <a:off x="3522856" y="4316315"/>
              <a:ext cx="821180" cy="758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2" name="Straight Connector 161"/>
            <p:cNvCxnSpPr/>
            <p:nvPr/>
          </p:nvCxnSpPr>
          <p:spPr bwMode="auto">
            <a:xfrm rot="10800000">
              <a:off x="2199095" y="4730697"/>
              <a:ext cx="1730559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1" name="Group 162"/>
          <p:cNvGrpSpPr>
            <a:grpSpLocks/>
          </p:cNvGrpSpPr>
          <p:nvPr/>
        </p:nvGrpSpPr>
        <p:grpSpPr bwMode="auto">
          <a:xfrm flipH="1">
            <a:off x="5688021" y="3902439"/>
            <a:ext cx="1858962" cy="1231900"/>
            <a:chOff x="2199095" y="3990108"/>
            <a:chExt cx="1730559" cy="740589"/>
          </a:xfrm>
        </p:grpSpPr>
        <p:cxnSp>
          <p:nvCxnSpPr>
            <p:cNvPr id="164" name="Straight Connector 163"/>
            <p:cNvCxnSpPr/>
            <p:nvPr/>
          </p:nvCxnSpPr>
          <p:spPr bwMode="auto">
            <a:xfrm rot="5400000">
              <a:off x="3559359" y="4360403"/>
              <a:ext cx="740589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5" name="Straight Connector 164"/>
            <p:cNvCxnSpPr/>
            <p:nvPr/>
          </p:nvCxnSpPr>
          <p:spPr bwMode="auto">
            <a:xfrm rot="10800000">
              <a:off x="2199095" y="4730697"/>
              <a:ext cx="1730559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8432" name="Group 165"/>
          <p:cNvGrpSpPr>
            <a:grpSpLocks/>
          </p:cNvGrpSpPr>
          <p:nvPr/>
        </p:nvGrpSpPr>
        <p:grpSpPr bwMode="auto">
          <a:xfrm flipH="1">
            <a:off x="6096008" y="3888152"/>
            <a:ext cx="1450975" cy="928687"/>
            <a:chOff x="2199095" y="3990108"/>
            <a:chExt cx="1730559" cy="740589"/>
          </a:xfrm>
        </p:grpSpPr>
        <p:cxnSp>
          <p:nvCxnSpPr>
            <p:cNvPr id="167" name="Straight Connector 166"/>
            <p:cNvCxnSpPr/>
            <p:nvPr/>
          </p:nvCxnSpPr>
          <p:spPr bwMode="auto">
            <a:xfrm rot="5400000">
              <a:off x="3559360" y="4360403"/>
              <a:ext cx="740589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8" name="Straight Connector 167"/>
            <p:cNvCxnSpPr/>
            <p:nvPr/>
          </p:nvCxnSpPr>
          <p:spPr bwMode="auto">
            <a:xfrm rot="10800000">
              <a:off x="2199095" y="4730697"/>
              <a:ext cx="1730559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8433" name="Group 168"/>
          <p:cNvGrpSpPr>
            <a:grpSpLocks/>
          </p:cNvGrpSpPr>
          <p:nvPr/>
        </p:nvGrpSpPr>
        <p:grpSpPr bwMode="auto">
          <a:xfrm flipH="1">
            <a:off x="6467483" y="3894502"/>
            <a:ext cx="1079500" cy="566737"/>
            <a:chOff x="2199095" y="3990108"/>
            <a:chExt cx="1730559" cy="740589"/>
          </a:xfrm>
        </p:grpSpPr>
        <p:cxnSp>
          <p:nvCxnSpPr>
            <p:cNvPr id="170" name="Straight Connector 169"/>
            <p:cNvCxnSpPr/>
            <p:nvPr/>
          </p:nvCxnSpPr>
          <p:spPr bwMode="auto">
            <a:xfrm rot="5400000">
              <a:off x="3559360" y="4360403"/>
              <a:ext cx="740589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" name="Straight Connector 170"/>
            <p:cNvCxnSpPr/>
            <p:nvPr/>
          </p:nvCxnSpPr>
          <p:spPr bwMode="auto">
            <a:xfrm rot="10800000">
              <a:off x="2199095" y="4730697"/>
              <a:ext cx="1730559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" name="Rounded Rectangle 14"/>
          <p:cNvSpPr/>
          <p:nvPr/>
        </p:nvSpPr>
        <p:spPr bwMode="auto">
          <a:xfrm>
            <a:off x="3571883" y="1941877"/>
            <a:ext cx="2738438" cy="696912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100000">
                <a:schemeClr val="bg1">
                  <a:lumMod val="85000"/>
                </a:schemeClr>
              </a:gs>
            </a:gsLst>
            <a:lin ang="16200000" scaled="1"/>
            <a:tileRect/>
          </a:gradFill>
          <a:ln w="254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9" tIns="45714" rIns="91429" bIns="45714"/>
          <a:lstStyle/>
          <a:p>
            <a:pPr>
              <a:defRPr/>
            </a:pPr>
            <a:endParaRPr lang="en-US">
              <a:cs typeface="ＭＳ Ｐゴシック" charset="-128"/>
            </a:endParaRPr>
          </a:p>
        </p:txBody>
      </p:sp>
      <p:sp>
        <p:nvSpPr>
          <p:cNvPr id="18524" name="Text Box 92"/>
          <p:cNvSpPr txBox="1">
            <a:spLocks noChangeArrowheads="1"/>
          </p:cNvSpPr>
          <p:nvPr/>
        </p:nvSpPr>
        <p:spPr bwMode="auto">
          <a:xfrm>
            <a:off x="3711583" y="2040302"/>
            <a:ext cx="7264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dirty="0">
                <a:latin typeface="Swis721 BT" pitchFamily="34" charset="0"/>
              </a:rPr>
              <a:t>Sync </a:t>
            </a:r>
          </a:p>
          <a:p>
            <a:r>
              <a:rPr lang="en-GB" sz="1400" dirty="0">
                <a:latin typeface="Swis721 BT" pitchFamily="34" charset="0"/>
              </a:rPr>
              <a:t>inputs </a:t>
            </a:r>
          </a:p>
        </p:txBody>
      </p:sp>
      <p:sp>
        <p:nvSpPr>
          <p:cNvPr id="18525" name="Oval 73"/>
          <p:cNvSpPr>
            <a:spLocks noChangeArrowheads="1"/>
          </p:cNvSpPr>
          <p:nvPr/>
        </p:nvSpPr>
        <p:spPr bwMode="auto">
          <a:xfrm>
            <a:off x="4394208" y="2130789"/>
            <a:ext cx="288925" cy="288925"/>
          </a:xfrm>
          <a:prstGeom prst="ellipse">
            <a:avLst/>
          </a:prstGeom>
          <a:noFill/>
          <a:ln w="25400">
            <a:solidFill>
              <a:srgbClr val="FFFF00">
                <a:alpha val="67058"/>
              </a:srgbClr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endParaRPr lang="en-GB"/>
          </a:p>
        </p:txBody>
      </p:sp>
      <p:sp>
        <p:nvSpPr>
          <p:cNvPr id="18527" name="Text Box 95"/>
          <p:cNvSpPr txBox="1">
            <a:spLocks noChangeArrowheads="1"/>
          </p:cNvSpPr>
          <p:nvPr/>
        </p:nvSpPr>
        <p:spPr bwMode="auto">
          <a:xfrm>
            <a:off x="5022858" y="2033952"/>
            <a:ext cx="7505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>
                <a:latin typeface="Swis721 BT" pitchFamily="34" charset="0"/>
              </a:rPr>
              <a:t>Sync </a:t>
            </a:r>
          </a:p>
          <a:p>
            <a:r>
              <a:rPr lang="en-GB" sz="1400">
                <a:latin typeface="Swis721 BT" pitchFamily="34" charset="0"/>
              </a:rPr>
              <a:t>output </a:t>
            </a:r>
          </a:p>
        </p:txBody>
      </p:sp>
      <p:sp>
        <p:nvSpPr>
          <p:cNvPr id="18528" name="Oval 74"/>
          <p:cNvSpPr>
            <a:spLocks noChangeArrowheads="1"/>
          </p:cNvSpPr>
          <p:nvPr/>
        </p:nvSpPr>
        <p:spPr bwMode="auto">
          <a:xfrm>
            <a:off x="5708658" y="2146664"/>
            <a:ext cx="287338" cy="288925"/>
          </a:xfrm>
          <a:prstGeom prst="ellipse">
            <a:avLst/>
          </a:prstGeom>
          <a:noFill/>
          <a:ln w="25400">
            <a:solidFill>
              <a:srgbClr val="3366FF">
                <a:alpha val="67058"/>
              </a:srgbClr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endParaRPr lang="en-GB"/>
          </a:p>
        </p:txBody>
      </p:sp>
      <p:sp>
        <p:nvSpPr>
          <p:cNvPr id="99" name="Rectangle 98"/>
          <p:cNvSpPr/>
          <p:nvPr/>
        </p:nvSpPr>
        <p:spPr bwMode="auto">
          <a:xfrm>
            <a:off x="1076325" y="1676400"/>
            <a:ext cx="866775" cy="295275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0" name="Rectangle 99"/>
          <p:cNvSpPr/>
          <p:nvPr/>
        </p:nvSpPr>
        <p:spPr bwMode="auto">
          <a:xfrm>
            <a:off x="952501" y="5657850"/>
            <a:ext cx="1009650" cy="295275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3" name="Rectangle 102"/>
          <p:cNvSpPr/>
          <p:nvPr/>
        </p:nvSpPr>
        <p:spPr bwMode="auto">
          <a:xfrm>
            <a:off x="7486650" y="5648325"/>
            <a:ext cx="2228849" cy="295275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4" name="Rectangle 103"/>
          <p:cNvSpPr/>
          <p:nvPr/>
        </p:nvSpPr>
        <p:spPr bwMode="auto">
          <a:xfrm>
            <a:off x="7515225" y="1571625"/>
            <a:ext cx="1343025" cy="295275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5" name="Rectangle 104"/>
          <p:cNvSpPr/>
          <p:nvPr/>
        </p:nvSpPr>
        <p:spPr bwMode="auto">
          <a:xfrm>
            <a:off x="1066800" y="2657475"/>
            <a:ext cx="866775" cy="295275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2" name="Rectangle 101"/>
          <p:cNvSpPr/>
          <p:nvPr/>
        </p:nvSpPr>
        <p:spPr bwMode="auto">
          <a:xfrm>
            <a:off x="3400424" y="371475"/>
            <a:ext cx="2981325" cy="47624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wis721 Cn B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/>
      <p:bldP spid="17" grpId="0"/>
      <p:bldP spid="18" grpId="0"/>
      <p:bldP spid="19" grpId="0"/>
      <p:bldP spid="20" grpId="0"/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Placeholder 34"/>
          <p:cNvSpPr>
            <a:spLocks noGrp="1"/>
          </p:cNvSpPr>
          <p:nvPr>
            <p:ph type="body" idx="1"/>
          </p:nvPr>
        </p:nvSpPr>
        <p:spPr>
          <a:xfrm>
            <a:off x="465138" y="1270000"/>
            <a:ext cx="4887912" cy="541338"/>
          </a:xfrm>
        </p:spPr>
        <p:txBody>
          <a:bodyPr/>
          <a:lstStyle/>
          <a:p>
            <a:r>
              <a:rPr lang="en-GB" dirty="0" smtClean="0"/>
              <a:t>SyncWatch Standalone mode</a:t>
            </a:r>
            <a:endParaRPr lang="en-US" dirty="0" smtClean="0"/>
          </a:p>
        </p:txBody>
      </p:sp>
      <p:sp>
        <p:nvSpPr>
          <p:cNvPr id="23555" name="Content Placeholder 204"/>
          <p:cNvSpPr>
            <a:spLocks noGrp="1"/>
          </p:cNvSpPr>
          <p:nvPr>
            <p:ph sz="half" idx="2"/>
          </p:nvPr>
        </p:nvSpPr>
        <p:spPr>
          <a:xfrm>
            <a:off x="465138" y="1909763"/>
            <a:ext cx="4916487" cy="3951287"/>
          </a:xfrm>
        </p:spPr>
        <p:txBody>
          <a:bodyPr/>
          <a:lstStyle/>
          <a:p>
            <a:r>
              <a:rPr lang="en-GB" sz="1600" dirty="0" smtClean="0"/>
              <a:t>Real time data / analysis</a:t>
            </a:r>
          </a:p>
          <a:p>
            <a:pPr lvl="1"/>
            <a:r>
              <a:rPr lang="en-GB" sz="1400" dirty="0" smtClean="0"/>
              <a:t>Live TIE / MTIE / TDEV</a:t>
            </a:r>
          </a:p>
          <a:p>
            <a:r>
              <a:rPr lang="en-GB" sz="1600" dirty="0" smtClean="0"/>
              <a:t>One to one tool with laptop</a:t>
            </a:r>
          </a:p>
          <a:p>
            <a:r>
              <a:rPr lang="en-GB" sz="1600" dirty="0" smtClean="0"/>
              <a:t>Live reporting of results for immediate interpretation</a:t>
            </a:r>
          </a:p>
          <a:p>
            <a:r>
              <a:rPr lang="en-GB" sz="1600" dirty="0" smtClean="0"/>
              <a:t>Easy to deploy GPS antenna</a:t>
            </a:r>
          </a:p>
          <a:p>
            <a:r>
              <a:rPr lang="en-GB" sz="1600" dirty="0" smtClean="0"/>
              <a:t>AUX Out provides PRC reference to PDV tester – </a:t>
            </a:r>
            <a:r>
              <a:rPr lang="en-GB" sz="1600" b="1" dirty="0" smtClean="0"/>
              <a:t>extremely handy!</a:t>
            </a:r>
          </a:p>
          <a:p>
            <a:r>
              <a:rPr lang="en-GB" sz="1600" dirty="0" smtClean="0"/>
              <a:t>TimeMonitor Analyzer also useful for PDV data analysis</a:t>
            </a:r>
          </a:p>
          <a:p>
            <a:endParaRPr lang="en-GB" sz="1600" b="1" dirty="0" smtClean="0"/>
          </a:p>
        </p:txBody>
      </p:sp>
      <p:sp>
        <p:nvSpPr>
          <p:cNvPr id="23556" name="Title 90"/>
          <p:cNvSpPr>
            <a:spLocks noGrp="1"/>
          </p:cNvSpPr>
          <p:nvPr>
            <p:ph type="title"/>
          </p:nvPr>
        </p:nvSpPr>
        <p:spPr bwMode="auto">
          <a:xfrm>
            <a:off x="449263" y="319088"/>
            <a:ext cx="7820025" cy="431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Provisioning PTP Solutions</a:t>
            </a:r>
            <a:endParaRPr lang="en-US" dirty="0" smtClean="0"/>
          </a:p>
        </p:txBody>
      </p:sp>
      <p:cxnSp>
        <p:nvCxnSpPr>
          <p:cNvPr id="23557" name="Straight Arrow Connector 87"/>
          <p:cNvCxnSpPr>
            <a:cxnSpLocks noChangeShapeType="1"/>
            <a:endCxn id="23559" idx="2"/>
          </p:cNvCxnSpPr>
          <p:nvPr/>
        </p:nvCxnSpPr>
        <p:spPr bwMode="auto">
          <a:xfrm rot="16200000" flipV="1">
            <a:off x="6062029" y="3790950"/>
            <a:ext cx="1776412" cy="318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sp>
        <p:nvSpPr>
          <p:cNvPr id="23558" name="Text Box 38"/>
          <p:cNvSpPr txBox="1">
            <a:spLocks noChangeArrowheads="1"/>
          </p:cNvSpPr>
          <p:nvPr/>
        </p:nvSpPr>
        <p:spPr bwMode="auto">
          <a:xfrm>
            <a:off x="6666177" y="1590040"/>
            <a:ext cx="899583" cy="43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pPr algn="ctr"/>
            <a:r>
              <a:rPr lang="en-GB" sz="1100" dirty="0" err="1">
                <a:latin typeface="Swis721 Cn BT" pitchFamily="34" charset="0"/>
              </a:rPr>
              <a:t>TimeMonitor</a:t>
            </a:r>
            <a:r>
              <a:rPr lang="en-GB" sz="1100" dirty="0">
                <a:latin typeface="Swis721 Cn BT" pitchFamily="34" charset="0"/>
              </a:rPr>
              <a:t> </a:t>
            </a:r>
          </a:p>
          <a:p>
            <a:pPr algn="ctr"/>
            <a:r>
              <a:rPr lang="en-GB" sz="1100" dirty="0">
                <a:latin typeface="Swis721 Cn BT" pitchFamily="34" charset="0"/>
              </a:rPr>
              <a:t>Software</a:t>
            </a:r>
          </a:p>
        </p:txBody>
      </p:sp>
      <p:pic>
        <p:nvPicPr>
          <p:cNvPr id="23559" name="Picture 93" descr="swatchlaptop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4763" y="2063115"/>
            <a:ext cx="1190625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Text Box 56"/>
          <p:cNvSpPr txBox="1">
            <a:spLocks noChangeArrowheads="1"/>
          </p:cNvSpPr>
          <p:nvPr/>
        </p:nvSpPr>
        <p:spPr bwMode="auto">
          <a:xfrm>
            <a:off x="6973888" y="3108325"/>
            <a:ext cx="13684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r>
              <a:rPr lang="en-GB" sz="1000" i="1" dirty="0">
                <a:latin typeface="Swis721 Cn BT" pitchFamily="34" charset="0"/>
              </a:rPr>
              <a:t>Sync performance data</a:t>
            </a:r>
            <a:br>
              <a:rPr lang="en-GB" sz="1000" i="1" dirty="0">
                <a:latin typeface="Swis721 Cn BT" pitchFamily="34" charset="0"/>
              </a:rPr>
            </a:br>
            <a:r>
              <a:rPr lang="en-GB" sz="1000" i="1" dirty="0">
                <a:latin typeface="Swis721 Cn BT" pitchFamily="34" charset="0"/>
              </a:rPr>
              <a:t>streamed live to</a:t>
            </a:r>
            <a:br>
              <a:rPr lang="en-GB" sz="1000" i="1" dirty="0">
                <a:latin typeface="Swis721 Cn BT" pitchFamily="34" charset="0"/>
              </a:rPr>
            </a:br>
            <a:r>
              <a:rPr lang="en-GB" sz="1000" i="1" dirty="0">
                <a:latin typeface="Swis721 Cn BT" pitchFamily="34" charset="0"/>
              </a:rPr>
              <a:t>TimeMonitor application</a:t>
            </a: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5548776" y="4109607"/>
            <a:ext cx="2455400" cy="1185170"/>
            <a:chOff x="5548785" y="4147213"/>
            <a:chExt cx="2455680" cy="1184170"/>
          </a:xfrm>
        </p:grpSpPr>
        <p:sp>
          <p:nvSpPr>
            <p:cNvPr id="23568" name="Text Box 93"/>
            <p:cNvSpPr txBox="1">
              <a:spLocks noChangeArrowheads="1"/>
            </p:cNvSpPr>
            <p:nvPr/>
          </p:nvSpPr>
          <p:spPr bwMode="auto">
            <a:xfrm>
              <a:off x="6678744" y="5162261"/>
              <a:ext cx="580459" cy="169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9" tIns="45714" rIns="91429" bIns="45714">
              <a:spAutoFit/>
            </a:bodyPr>
            <a:lstStyle/>
            <a:p>
              <a:pPr algn="ctr">
                <a:lnSpc>
                  <a:spcPts val="600"/>
                </a:lnSpc>
                <a:spcBef>
                  <a:spcPct val="20000"/>
                </a:spcBef>
              </a:pPr>
              <a:r>
                <a:rPr lang="en-US" sz="1400" dirty="0">
                  <a:latin typeface="Swis721 Cn BT" pitchFamily="34" charset="0"/>
                </a:rPr>
                <a:t>Probe</a:t>
              </a:r>
            </a:p>
          </p:txBody>
        </p:sp>
        <p:grpSp>
          <p:nvGrpSpPr>
            <p:cNvPr id="4" name="Group 55"/>
            <p:cNvGrpSpPr>
              <a:grpSpLocks/>
            </p:cNvGrpSpPr>
            <p:nvPr/>
          </p:nvGrpSpPr>
          <p:grpSpPr bwMode="auto">
            <a:xfrm flipH="1">
              <a:off x="5697526" y="4419462"/>
              <a:ext cx="285757" cy="453998"/>
              <a:chOff x="7333573" y="1743720"/>
              <a:chExt cx="298999" cy="541375"/>
            </a:xfrm>
          </p:grpSpPr>
          <p:sp>
            <p:nvSpPr>
              <p:cNvPr id="23572" name="Isosceles Triangle 103"/>
              <p:cNvSpPr>
                <a:spLocks noChangeArrowheads="1"/>
              </p:cNvSpPr>
              <p:nvPr/>
            </p:nvSpPr>
            <p:spPr bwMode="auto">
              <a:xfrm>
                <a:off x="7489719" y="1743720"/>
                <a:ext cx="142853" cy="238509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190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lIns="91429" tIns="45714" rIns="91429" bIns="45714"/>
              <a:lstStyle/>
              <a:p>
                <a:endParaRPr lang="en-GB">
                  <a:latin typeface="Swis721 Cn BT" pitchFamily="34" charset="0"/>
                </a:endParaRPr>
              </a:p>
            </p:txBody>
          </p:sp>
          <p:cxnSp>
            <p:nvCxnSpPr>
              <p:cNvPr id="23573" name="Straight Connector 104"/>
              <p:cNvCxnSpPr>
                <a:cxnSpLocks noChangeShapeType="1"/>
                <a:stCxn id="23572" idx="3"/>
              </p:cNvCxnSpPr>
              <p:nvPr/>
            </p:nvCxnSpPr>
            <p:spPr bwMode="auto">
              <a:xfrm rot="5400000">
                <a:off x="7408880" y="2132830"/>
                <a:ext cx="302868" cy="1661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</p:cxnSp>
          <p:cxnSp>
            <p:nvCxnSpPr>
              <p:cNvPr id="23574" name="Straight Connector 105"/>
              <p:cNvCxnSpPr>
                <a:cxnSpLocks noChangeShapeType="1"/>
              </p:cNvCxnSpPr>
              <p:nvPr/>
            </p:nvCxnSpPr>
            <p:spPr bwMode="auto">
              <a:xfrm rot="10800000">
                <a:off x="7333573" y="2281309"/>
                <a:ext cx="229227" cy="1892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</p:spPr>
          </p:cxnSp>
        </p:grpSp>
        <p:sp>
          <p:nvSpPr>
            <p:cNvPr id="23570" name="TextBox 94"/>
            <p:cNvSpPr txBox="1">
              <a:spLocks noChangeArrowheads="1"/>
            </p:cNvSpPr>
            <p:nvPr/>
          </p:nvSpPr>
          <p:spPr bwMode="auto">
            <a:xfrm>
              <a:off x="5548785" y="4147213"/>
              <a:ext cx="441249" cy="276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>
                  <a:latin typeface="Swis721 Cn BT" pitchFamily="34" charset="0"/>
                </a:rPr>
                <a:t>GPS</a:t>
              </a:r>
            </a:p>
          </p:txBody>
        </p:sp>
        <p:pic>
          <p:nvPicPr>
            <p:cNvPr id="23571" name="Picture 29" descr="SyncWatch_MkII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926629" y="4667974"/>
              <a:ext cx="2077836" cy="585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" name="Rounded Rectangle 60"/>
          <p:cNvSpPr/>
          <p:nvPr/>
        </p:nvSpPr>
        <p:spPr bwMode="auto">
          <a:xfrm>
            <a:off x="3730626" y="5389244"/>
            <a:ext cx="1333500" cy="600075"/>
          </a:xfrm>
          <a:prstGeom prst="roundRect">
            <a:avLst>
              <a:gd name="adj" fmla="val 2747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29" tIns="45714" rIns="91429" bIns="45714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dirty="0" smtClean="0">
                <a:solidFill>
                  <a:schemeClr val="tx1"/>
                </a:solidFill>
                <a:latin typeface="Swis721 Cn BT" pitchFamily="34" charset="0"/>
              </a:rPr>
              <a:t>PDV Tester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Swis721 Cn BT" pitchFamily="34" charset="0"/>
            </a:endParaRPr>
          </a:p>
        </p:txBody>
      </p:sp>
      <p:cxnSp>
        <p:nvCxnSpPr>
          <p:cNvPr id="63" name="Straight Connector 62"/>
          <p:cNvCxnSpPr/>
          <p:nvPr/>
        </p:nvCxnSpPr>
        <p:spPr bwMode="auto">
          <a:xfrm flipV="1">
            <a:off x="5097780" y="4959928"/>
            <a:ext cx="1432329" cy="716972"/>
          </a:xfrm>
          <a:prstGeom prst="bentConnector3">
            <a:avLst>
              <a:gd name="adj1" fmla="val 100008"/>
            </a:avLst>
          </a:prstGeom>
          <a:solidFill>
            <a:schemeClr val="accent1"/>
          </a:solidFill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71" name="TextBox 70"/>
          <p:cNvSpPr txBox="1"/>
          <p:nvPr/>
        </p:nvSpPr>
        <p:spPr>
          <a:xfrm>
            <a:off x="5278755" y="5436870"/>
            <a:ext cx="672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Swis721 Cn BT" pitchFamily="34" charset="0"/>
              </a:rPr>
              <a:t>Aux Out</a:t>
            </a:r>
            <a:endParaRPr lang="en-US" sz="1200" dirty="0">
              <a:latin typeface="Swis721 Cn BT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8406231" y="4408573"/>
            <a:ext cx="1126925" cy="524179"/>
            <a:chOff x="8406231" y="4408573"/>
            <a:chExt cx="1126925" cy="524179"/>
          </a:xfrm>
        </p:grpSpPr>
        <p:pic>
          <p:nvPicPr>
            <p:cNvPr id="81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406231" y="4408573"/>
              <a:ext cx="1126925" cy="362815"/>
            </a:xfrm>
            <a:prstGeom prst="rect">
              <a:avLst/>
            </a:prstGeom>
            <a:noFill/>
            <a:ln w="9525" cap="flat" cmpd="sng">
              <a:noFill/>
              <a:prstDash val="solid"/>
              <a:miter lim="800000"/>
              <a:headEnd/>
              <a:tailEnd/>
            </a:ln>
            <a:effectLst/>
          </p:spPr>
        </p:pic>
        <p:sp>
          <p:nvSpPr>
            <p:cNvPr id="83" name="TextBox 82"/>
            <p:cNvSpPr txBox="1"/>
            <p:nvPr/>
          </p:nvSpPr>
          <p:spPr>
            <a:xfrm>
              <a:off x="8736913" y="4686531"/>
              <a:ext cx="58188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>
                  <a:latin typeface="Swis721 Cn BT" pitchFamily="34" charset="0"/>
                </a:rPr>
                <a:t>TP500</a:t>
              </a:r>
              <a:endParaRPr lang="en-US" sz="1000" dirty="0">
                <a:latin typeface="Swis721 Cn BT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342981" y="5578541"/>
            <a:ext cx="1027310" cy="806860"/>
            <a:chOff x="8573890" y="5458468"/>
            <a:chExt cx="1027310" cy="806860"/>
          </a:xfrm>
        </p:grpSpPr>
        <p:pic>
          <p:nvPicPr>
            <p:cNvPr id="82" name="Picture 77" descr="IAD_Sync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597453" y="5458468"/>
              <a:ext cx="990600" cy="7105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4" name="TextBox 83"/>
            <p:cNvSpPr txBox="1"/>
            <p:nvPr/>
          </p:nvSpPr>
          <p:spPr>
            <a:xfrm>
              <a:off x="8573890" y="6019107"/>
              <a:ext cx="10273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>
                  <a:latin typeface="Swis721 Cn BT" pitchFamily="34" charset="0"/>
                </a:rPr>
                <a:t>Embedded Client</a:t>
              </a:r>
              <a:endParaRPr lang="en-US" sz="1000" dirty="0">
                <a:latin typeface="Swis721 Cn BT" pitchFamily="34" charset="0"/>
              </a:endParaRPr>
            </a:p>
          </p:txBody>
        </p:sp>
      </p:grpSp>
      <p:cxnSp>
        <p:nvCxnSpPr>
          <p:cNvPr id="87" name="Straight Arrow Connector 87"/>
          <p:cNvCxnSpPr>
            <a:cxnSpLocks noChangeShapeType="1"/>
            <a:stCxn id="23571" idx="3"/>
            <a:endCxn id="81" idx="1"/>
          </p:cNvCxnSpPr>
          <p:nvPr/>
        </p:nvCxnSpPr>
        <p:spPr bwMode="auto">
          <a:xfrm flipV="1">
            <a:off x="8004176" y="4589981"/>
            <a:ext cx="402055" cy="333612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90" name="Straight Arrow Connector 87"/>
          <p:cNvCxnSpPr>
            <a:cxnSpLocks noChangeShapeType="1"/>
          </p:cNvCxnSpPr>
          <p:nvPr/>
        </p:nvCxnSpPr>
        <p:spPr bwMode="auto">
          <a:xfrm>
            <a:off x="7940040" y="5082539"/>
            <a:ext cx="784860" cy="548641"/>
          </a:xfrm>
          <a:prstGeom prst="straightConnector1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Placeholder 49"/>
          <p:cNvSpPr>
            <a:spLocks noGrp="1"/>
          </p:cNvSpPr>
          <p:nvPr>
            <p:ph type="body" idx="1"/>
          </p:nvPr>
        </p:nvSpPr>
        <p:spPr>
          <a:xfrm>
            <a:off x="5489868" y="4893397"/>
            <a:ext cx="3551238" cy="915987"/>
          </a:xfrm>
        </p:spPr>
        <p:txBody>
          <a:bodyPr/>
          <a:lstStyle/>
          <a:p>
            <a:pPr algn="ctr"/>
            <a:r>
              <a:rPr lang="en-US" sz="1800" dirty="0" smtClean="0"/>
              <a:t>Live phase data displayed as it is received from probe</a:t>
            </a:r>
            <a:endParaRPr lang="en-US" dirty="0" smtClean="0"/>
          </a:p>
        </p:txBody>
      </p:sp>
      <p:sp>
        <p:nvSpPr>
          <p:cNvPr id="35843" name="Content Placeholder 45"/>
          <p:cNvSpPr>
            <a:spLocks noGrp="1"/>
          </p:cNvSpPr>
          <p:nvPr>
            <p:ph sz="half" idx="2"/>
          </p:nvPr>
        </p:nvSpPr>
        <p:spPr>
          <a:xfrm>
            <a:off x="465139" y="1592509"/>
            <a:ext cx="4041548" cy="1871127"/>
          </a:xfrm>
        </p:spPr>
        <p:txBody>
          <a:bodyPr>
            <a:normAutofit/>
          </a:bodyPr>
          <a:lstStyle/>
          <a:p>
            <a:r>
              <a:rPr lang="en-GB" sz="1600" dirty="0" smtClean="0"/>
              <a:t>Simple set-up, connect then hit ‘Start’</a:t>
            </a:r>
            <a:endParaRPr lang="en-US" sz="1600" dirty="0" smtClean="0"/>
          </a:p>
          <a:p>
            <a:r>
              <a:rPr lang="en-US" sz="1600" dirty="0" smtClean="0"/>
              <a:t>Enter view mode to see MTIE/TDEV while still collecting data from probe</a:t>
            </a:r>
          </a:p>
          <a:p>
            <a:r>
              <a:rPr lang="en-US" sz="1600" dirty="0" smtClean="0"/>
              <a:t>Phase plots can be imported into TimeMonitor Analyze for full mask based analysis</a:t>
            </a:r>
          </a:p>
        </p:txBody>
      </p:sp>
      <p:sp>
        <p:nvSpPr>
          <p:cNvPr id="35845" name="AutoShape 4" descr="graphphase"/>
          <p:cNvSpPr>
            <a:spLocks noChangeAspect="1" noChangeArrowheads="1"/>
          </p:cNvSpPr>
          <p:nvPr/>
        </p:nvSpPr>
        <p:spPr bwMode="auto">
          <a:xfrm>
            <a:off x="4270375" y="3235325"/>
            <a:ext cx="285750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40966" name="Picture 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9855" y="1659910"/>
            <a:ext cx="4529757" cy="3257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741" y="3632338"/>
            <a:ext cx="2135438" cy="15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13891" y="4372404"/>
            <a:ext cx="2641922" cy="188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88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 Placeholder 49"/>
          <p:cNvSpPr>
            <a:spLocks noGrp="1"/>
          </p:cNvSpPr>
          <p:nvPr>
            <p:ph type="body" idx="1"/>
          </p:nvPr>
        </p:nvSpPr>
        <p:spPr>
          <a:xfrm>
            <a:off x="803565" y="5039250"/>
            <a:ext cx="1764145" cy="915987"/>
          </a:xfrm>
        </p:spPr>
        <p:txBody>
          <a:bodyPr/>
          <a:lstStyle/>
          <a:p>
            <a:pPr algn="ctr"/>
            <a:r>
              <a:rPr lang="en-GB" sz="1400" dirty="0" smtClean="0"/>
              <a:t>Phase / MTIE / TDEV View On The Fly</a:t>
            </a:r>
            <a:endParaRPr lang="en-US" sz="1400" dirty="0" smtClean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Standalone Testing</a:t>
            </a:r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Picture 38" descr="SynchWatchB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8011" y="5028335"/>
            <a:ext cx="3961376" cy="1267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PTP Client Evaluation Setup</a:t>
            </a:r>
            <a:endParaRPr lang="en-US" dirty="0"/>
          </a:p>
        </p:txBody>
      </p:sp>
      <p:pic>
        <p:nvPicPr>
          <p:cNvPr id="5" name="Picture 99" descr="Sync-Maste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3549" y="2019293"/>
            <a:ext cx="835964" cy="616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7" descr="IAD_Sync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35471" y="4501935"/>
            <a:ext cx="1187490" cy="851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556" y="1621092"/>
            <a:ext cx="1604011" cy="274293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9" name="Picture 6" descr="L:\Graphics Database\ssu-2000e\for print\ssu00001symm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980"/>
          <a:stretch>
            <a:fillRect/>
          </a:stretch>
        </p:blipFill>
        <p:spPr bwMode="auto">
          <a:xfrm>
            <a:off x="361883" y="1342032"/>
            <a:ext cx="506958" cy="556261"/>
          </a:xfrm>
          <a:prstGeom prst="rect">
            <a:avLst/>
          </a:prstGeom>
          <a:noFill/>
        </p:spPr>
      </p:pic>
      <p:pic>
        <p:nvPicPr>
          <p:cNvPr id="10" name="Picture 51" descr="base-station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5300" y="1767032"/>
            <a:ext cx="1887331" cy="31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70072" y="4624648"/>
            <a:ext cx="1552471" cy="49982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29" name="TextBox 28"/>
          <p:cNvSpPr txBox="1"/>
          <p:nvPr/>
        </p:nvSpPr>
        <p:spPr>
          <a:xfrm>
            <a:off x="6417861" y="4963408"/>
            <a:ext cx="801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Swis721 Cn BT" pitchFamily="34" charset="0"/>
              </a:rPr>
              <a:t>TP500 </a:t>
            </a:r>
          </a:p>
          <a:p>
            <a:r>
              <a:rPr lang="en-GB" sz="1000" dirty="0" smtClean="0">
                <a:latin typeface="Swis721 Cn BT" pitchFamily="34" charset="0"/>
              </a:rPr>
              <a:t>E1 Out</a:t>
            </a:r>
            <a:endParaRPr lang="en-US" sz="1000" dirty="0">
              <a:latin typeface="Swis721 Cn BT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88380" y="1093656"/>
            <a:ext cx="6156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Swis721 Cn BT" pitchFamily="34" charset="0"/>
              </a:rPr>
              <a:t>SSU2K</a:t>
            </a:r>
            <a:endParaRPr lang="en-US" sz="1000" dirty="0">
              <a:latin typeface="Swis721 Cn BT" pitchFamily="34" charset="0"/>
            </a:endParaRPr>
          </a:p>
        </p:txBody>
      </p:sp>
      <p:pic>
        <p:nvPicPr>
          <p:cNvPr id="30" name="Picture 51" descr="base-station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43054" y="2217594"/>
            <a:ext cx="407237" cy="690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51" descr="base-station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18288" y="2198117"/>
            <a:ext cx="829616" cy="140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2" descr="cloud2.png"/>
          <p:cNvPicPr>
            <a:picLocks noChangeAspect="1"/>
          </p:cNvPicPr>
          <p:nvPr/>
        </p:nvPicPr>
        <p:blipFill>
          <a:blip r:embed="rId9">
            <a:lum bright="32000" contrast="-64000"/>
          </a:blip>
          <a:srcRect/>
          <a:stretch>
            <a:fillRect/>
          </a:stretch>
        </p:blipFill>
        <p:spPr bwMode="auto">
          <a:xfrm rot="834677">
            <a:off x="764033" y="1039721"/>
            <a:ext cx="3171569" cy="5172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2Top"/>
            <a:lightRig rig="threePt" dir="t"/>
          </a:scene3d>
        </p:spPr>
      </p:pic>
      <p:pic>
        <p:nvPicPr>
          <p:cNvPr id="13" name="Picture 43" descr="Router1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920050" y="2986523"/>
            <a:ext cx="598199" cy="553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3" descr="Router1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41407" y="2975663"/>
            <a:ext cx="530223" cy="490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3" descr="Router1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644140" y="3228433"/>
            <a:ext cx="1119790" cy="103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Router1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32501" y="3451731"/>
            <a:ext cx="776012" cy="71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Isosceles Triangle 103"/>
          <p:cNvSpPr>
            <a:spLocks noChangeArrowheads="1"/>
          </p:cNvSpPr>
          <p:nvPr/>
        </p:nvSpPr>
        <p:spPr bwMode="auto">
          <a:xfrm>
            <a:off x="8311953" y="5245398"/>
            <a:ext cx="136511" cy="200183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19050">
            <a:solidFill>
              <a:schemeClr val="bg2"/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endParaRPr lang="en-GB">
              <a:latin typeface="Swis721 Cn BT" pitchFamily="34" charset="0"/>
            </a:endParaRPr>
          </a:p>
        </p:txBody>
      </p:sp>
      <p:cxnSp>
        <p:nvCxnSpPr>
          <p:cNvPr id="35" name="Straight Connector 104"/>
          <p:cNvCxnSpPr>
            <a:cxnSpLocks noChangeShapeType="1"/>
            <a:stCxn id="34" idx="3"/>
          </p:cNvCxnSpPr>
          <p:nvPr/>
        </p:nvCxnSpPr>
        <p:spPr bwMode="auto">
          <a:xfrm rot="5400000">
            <a:off x="8157853" y="5667343"/>
            <a:ext cx="444119" cy="594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cxnSp>
        <p:nvCxnSpPr>
          <p:cNvPr id="36" name="Straight Connector 105"/>
          <p:cNvCxnSpPr>
            <a:cxnSpLocks noChangeShapeType="1"/>
          </p:cNvCxnSpPr>
          <p:nvPr/>
        </p:nvCxnSpPr>
        <p:spPr bwMode="auto">
          <a:xfrm rot="10800000" flipV="1">
            <a:off x="7805731" y="5887755"/>
            <a:ext cx="583976" cy="1941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sp>
        <p:nvSpPr>
          <p:cNvPr id="37" name="TextBox 94"/>
          <p:cNvSpPr txBox="1">
            <a:spLocks noChangeArrowheads="1"/>
          </p:cNvSpPr>
          <p:nvPr/>
        </p:nvSpPr>
        <p:spPr bwMode="auto">
          <a:xfrm>
            <a:off x="8156891" y="5020544"/>
            <a:ext cx="441199" cy="27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latin typeface="Swis721 Cn BT" pitchFamily="34" charset="0"/>
              </a:rPr>
              <a:t>GPS</a:t>
            </a:r>
          </a:p>
        </p:txBody>
      </p:sp>
      <p:cxnSp>
        <p:nvCxnSpPr>
          <p:cNvPr id="195" name="Straight Connector 105"/>
          <p:cNvCxnSpPr>
            <a:cxnSpLocks noChangeShapeType="1"/>
          </p:cNvCxnSpPr>
          <p:nvPr/>
        </p:nvCxnSpPr>
        <p:spPr bwMode="auto">
          <a:xfrm rot="10800000" flipV="1">
            <a:off x="7979002" y="4248149"/>
            <a:ext cx="345849" cy="184221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</p:cxnSp>
      <p:sp>
        <p:nvSpPr>
          <p:cNvPr id="45" name="Line 90"/>
          <p:cNvSpPr>
            <a:spLocks noChangeShapeType="1"/>
          </p:cNvSpPr>
          <p:nvPr/>
        </p:nvSpPr>
        <p:spPr bwMode="auto">
          <a:xfrm flipH="1" flipV="1">
            <a:off x="1443036" y="3228974"/>
            <a:ext cx="266701" cy="3810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endParaRPr lang="en-GB">
              <a:latin typeface="Swis721 Cn BT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674825" y="1609737"/>
            <a:ext cx="7957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Swis721 Cn BT" pitchFamily="34" charset="0"/>
              </a:rPr>
              <a:t>TP5000 GM</a:t>
            </a:r>
            <a:endParaRPr lang="en-US" sz="1000" dirty="0">
              <a:latin typeface="Swis721 Cn BT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255725" y="2136211"/>
            <a:ext cx="9446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latin typeface="Swis721 Cn BT" pitchFamily="34" charset="0"/>
              </a:rPr>
              <a:t>Master Clock</a:t>
            </a:r>
            <a:endParaRPr lang="en-US" sz="1000" dirty="0">
              <a:latin typeface="Swis721 Cn BT" pitchFamily="34" charset="0"/>
            </a:endParaRPr>
          </a:p>
        </p:txBody>
      </p:sp>
      <p:cxnSp>
        <p:nvCxnSpPr>
          <p:cNvPr id="55" name="Straight Connector 54"/>
          <p:cNvCxnSpPr/>
          <p:nvPr/>
        </p:nvCxnSpPr>
        <p:spPr bwMode="auto">
          <a:xfrm>
            <a:off x="900116" y="1719259"/>
            <a:ext cx="316018" cy="8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 rot="5400000">
            <a:off x="829918" y="2433981"/>
            <a:ext cx="1223061" cy="12705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 rot="5400000">
            <a:off x="1402561" y="2517928"/>
            <a:ext cx="704852" cy="44673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7" name="Line 90"/>
          <p:cNvSpPr>
            <a:spLocks noChangeShapeType="1"/>
          </p:cNvSpPr>
          <p:nvPr/>
        </p:nvSpPr>
        <p:spPr bwMode="auto">
          <a:xfrm flipH="1" flipV="1">
            <a:off x="1495423" y="3205163"/>
            <a:ext cx="552451" cy="45719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endParaRPr lang="en-GB">
              <a:latin typeface="Swis721 Cn BT" pitchFamily="34" charset="0"/>
            </a:endParaRPr>
          </a:p>
        </p:txBody>
      </p:sp>
      <p:sp>
        <p:nvSpPr>
          <p:cNvPr id="78" name="Line 90"/>
          <p:cNvSpPr>
            <a:spLocks noChangeShapeType="1"/>
          </p:cNvSpPr>
          <p:nvPr/>
        </p:nvSpPr>
        <p:spPr bwMode="auto">
          <a:xfrm flipH="1" flipV="1">
            <a:off x="2305048" y="3262313"/>
            <a:ext cx="533401" cy="228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endParaRPr lang="en-GB">
              <a:latin typeface="Swis721 Cn BT" pitchFamily="34" charset="0"/>
            </a:endParaRPr>
          </a:p>
        </p:txBody>
      </p:sp>
      <p:sp>
        <p:nvSpPr>
          <p:cNvPr id="79" name="Line 90"/>
          <p:cNvSpPr>
            <a:spLocks noChangeShapeType="1"/>
          </p:cNvSpPr>
          <p:nvPr/>
        </p:nvSpPr>
        <p:spPr bwMode="auto">
          <a:xfrm flipH="1">
            <a:off x="1962150" y="3745230"/>
            <a:ext cx="1023938" cy="45719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endParaRPr lang="en-GB">
              <a:latin typeface="Swis721 Cn BT" pitchFamily="34" charset="0"/>
            </a:endParaRPr>
          </a:p>
        </p:txBody>
      </p:sp>
      <p:sp>
        <p:nvSpPr>
          <p:cNvPr id="82" name="Line 90"/>
          <p:cNvSpPr>
            <a:spLocks noChangeShapeType="1"/>
          </p:cNvSpPr>
          <p:nvPr/>
        </p:nvSpPr>
        <p:spPr bwMode="auto">
          <a:xfrm flipH="1">
            <a:off x="1990724" y="3276599"/>
            <a:ext cx="228599" cy="300039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endParaRPr lang="en-GB">
              <a:latin typeface="Swis721 Cn BT" pitchFamily="34" charset="0"/>
            </a:endParaRPr>
          </a:p>
        </p:txBody>
      </p:sp>
      <p:sp>
        <p:nvSpPr>
          <p:cNvPr id="85" name="Line 90"/>
          <p:cNvSpPr>
            <a:spLocks noChangeShapeType="1"/>
          </p:cNvSpPr>
          <p:nvPr/>
        </p:nvSpPr>
        <p:spPr bwMode="auto">
          <a:xfrm flipH="1">
            <a:off x="3448048" y="3286124"/>
            <a:ext cx="1066801" cy="381001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endParaRPr lang="en-GB">
              <a:latin typeface="Swis721 Cn BT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62600" y="2570329"/>
            <a:ext cx="1268582" cy="790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" name="Picture 2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550779">
            <a:off x="5285769" y="2058460"/>
            <a:ext cx="1109480" cy="691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" name="TextBox 91"/>
          <p:cNvSpPr txBox="1"/>
          <p:nvPr/>
        </p:nvSpPr>
        <p:spPr>
          <a:xfrm>
            <a:off x="247650" y="4552951"/>
            <a:ext cx="3524250" cy="1661993"/>
          </a:xfrm>
          <a:prstGeom prst="rect">
            <a:avLst/>
          </a:prstGeom>
          <a:solidFill>
            <a:srgbClr val="CCE2EA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b="1" dirty="0" smtClean="0">
                <a:latin typeface="Swis721 Cn BT" pitchFamily="34" charset="0"/>
              </a:rPr>
              <a:t>Test Environment</a:t>
            </a:r>
          </a:p>
          <a:p>
            <a:pPr>
              <a:lnSpc>
                <a:spcPct val="150000"/>
              </a:lnSpc>
            </a:pPr>
            <a:r>
              <a:rPr lang="en-GB" sz="1300" dirty="0" smtClean="0">
                <a:latin typeface="Swis721 Cn BT" pitchFamily="34" charset="0"/>
              </a:rPr>
              <a:t>TP5000 and other Master Clock locked to SSU2K</a:t>
            </a:r>
          </a:p>
          <a:p>
            <a:pPr>
              <a:lnSpc>
                <a:spcPct val="150000"/>
              </a:lnSpc>
            </a:pPr>
            <a:r>
              <a:rPr lang="en-GB" sz="1300" dirty="0" smtClean="0">
                <a:latin typeface="Swis721 Cn BT" pitchFamily="34" charset="0"/>
              </a:rPr>
              <a:t>3x Network hops until microwave</a:t>
            </a:r>
          </a:p>
          <a:p>
            <a:pPr>
              <a:lnSpc>
                <a:spcPct val="150000"/>
              </a:lnSpc>
            </a:pPr>
            <a:r>
              <a:rPr lang="en-GB" sz="1300" dirty="0" smtClean="0">
                <a:latin typeface="Swis721 Cn BT" pitchFamily="34" charset="0"/>
              </a:rPr>
              <a:t>2x Microwave hops then multi-service switch</a:t>
            </a:r>
          </a:p>
          <a:p>
            <a:pPr>
              <a:lnSpc>
                <a:spcPct val="150000"/>
              </a:lnSpc>
            </a:pPr>
            <a:r>
              <a:rPr lang="en-GB" sz="1300" dirty="0" smtClean="0">
                <a:latin typeface="Swis721 Cn BT" pitchFamily="34" charset="0"/>
              </a:rPr>
              <a:t>E1’s monitored at both PTP clients, reference is GPS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401284" y="2875698"/>
            <a:ext cx="13611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latin typeface="Swis721 Cn BT" pitchFamily="34" charset="0"/>
              </a:rPr>
              <a:t>Native Ethernet Radio</a:t>
            </a:r>
          </a:p>
          <a:p>
            <a:pPr algn="ctr"/>
            <a:r>
              <a:rPr lang="en-GB" sz="1000" dirty="0" smtClean="0">
                <a:latin typeface="Swis721 Cn BT" pitchFamily="34" charset="0"/>
              </a:rPr>
              <a:t>2x Hops Max</a:t>
            </a:r>
            <a:endParaRPr lang="en-US" sz="1000" dirty="0">
              <a:latin typeface="Swis721 Cn BT" pitchFamily="34" charset="0"/>
            </a:endParaRPr>
          </a:p>
        </p:txBody>
      </p:sp>
      <p:cxnSp>
        <p:nvCxnSpPr>
          <p:cNvPr id="96" name="Straight Connector 95"/>
          <p:cNvCxnSpPr/>
          <p:nvPr/>
        </p:nvCxnSpPr>
        <p:spPr bwMode="auto">
          <a:xfrm rot="10800000">
            <a:off x="6324600" y="4810126"/>
            <a:ext cx="19052" cy="952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1" name="TextBox 100"/>
          <p:cNvSpPr txBox="1"/>
          <p:nvPr/>
        </p:nvSpPr>
        <p:spPr>
          <a:xfrm>
            <a:off x="3850152" y="5055755"/>
            <a:ext cx="1049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latin typeface="Swis721 Cn BT" pitchFamily="34" charset="0"/>
              </a:rPr>
              <a:t>Embedded Client  </a:t>
            </a:r>
          </a:p>
          <a:p>
            <a:pPr algn="ctr"/>
            <a:r>
              <a:rPr lang="en-GB" sz="1000" dirty="0" smtClean="0">
                <a:latin typeface="Swis721 Cn BT" pitchFamily="34" charset="0"/>
              </a:rPr>
              <a:t>E1 Out</a:t>
            </a:r>
            <a:endParaRPr lang="en-US" sz="1000" dirty="0">
              <a:latin typeface="Swis721 Cn BT" pitchFamily="34" charset="0"/>
            </a:endParaRPr>
          </a:p>
        </p:txBody>
      </p:sp>
      <p:cxnSp>
        <p:nvCxnSpPr>
          <p:cNvPr id="106" name="Straight Connector 105"/>
          <p:cNvCxnSpPr/>
          <p:nvPr/>
        </p:nvCxnSpPr>
        <p:spPr bwMode="auto">
          <a:xfrm rot="10800000" flipV="1">
            <a:off x="5152159" y="4438650"/>
            <a:ext cx="2591666" cy="174914"/>
          </a:xfrm>
          <a:prstGeom prst="bentConnector3">
            <a:avLst>
              <a:gd name="adj1" fmla="val 100718"/>
            </a:avLst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/>
          <p:cNvCxnSpPr/>
          <p:nvPr/>
        </p:nvCxnSpPr>
        <p:spPr bwMode="auto">
          <a:xfrm rot="16200000" flipH="1">
            <a:off x="6551763" y="4548623"/>
            <a:ext cx="271029" cy="432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8" name="Straight Connector 117"/>
          <p:cNvCxnSpPr>
            <a:endCxn id="232" idx="0"/>
          </p:cNvCxnSpPr>
          <p:nvPr/>
        </p:nvCxnSpPr>
        <p:spPr bwMode="auto">
          <a:xfrm rot="5400000">
            <a:off x="4349296" y="5278817"/>
            <a:ext cx="843796" cy="363613"/>
          </a:xfrm>
          <a:prstGeom prst="bentConnector3">
            <a:avLst>
              <a:gd name="adj1" fmla="val 37583"/>
            </a:avLst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4" name="TextBox 123"/>
          <p:cNvSpPr txBox="1"/>
          <p:nvPr/>
        </p:nvSpPr>
        <p:spPr>
          <a:xfrm>
            <a:off x="7212193" y="3817505"/>
            <a:ext cx="903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latin typeface="Swis721 Cn BT" pitchFamily="34" charset="0"/>
              </a:rPr>
              <a:t>Multi-Service Switch</a:t>
            </a:r>
            <a:endParaRPr lang="en-US" sz="1000" dirty="0">
              <a:latin typeface="Swis721 Cn BT" pitchFamily="34" charset="0"/>
            </a:endParaRPr>
          </a:p>
        </p:txBody>
      </p:sp>
      <p:pic>
        <p:nvPicPr>
          <p:cNvPr id="147" name="Picture 76" descr="NTU.pn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371050" y="4152899"/>
            <a:ext cx="846073" cy="605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1" name="Straight Connector 110"/>
          <p:cNvCxnSpPr/>
          <p:nvPr/>
        </p:nvCxnSpPr>
        <p:spPr bwMode="auto">
          <a:xfrm rot="5400000">
            <a:off x="6118661" y="5078409"/>
            <a:ext cx="528208" cy="203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3" name="Straight Connector 110"/>
          <p:cNvCxnSpPr/>
          <p:nvPr/>
        </p:nvCxnSpPr>
        <p:spPr bwMode="auto">
          <a:xfrm>
            <a:off x="5146675" y="5349875"/>
            <a:ext cx="1250416" cy="256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9" name="Straight Connector 110"/>
          <p:cNvCxnSpPr>
            <a:endCxn id="235" idx="0"/>
          </p:cNvCxnSpPr>
          <p:nvPr/>
        </p:nvCxnSpPr>
        <p:spPr bwMode="auto">
          <a:xfrm rot="16200000" flipH="1">
            <a:off x="4897776" y="5609886"/>
            <a:ext cx="530266" cy="547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2" name="Oval 54"/>
          <p:cNvSpPr>
            <a:spLocks noChangeArrowheads="1"/>
          </p:cNvSpPr>
          <p:nvPr/>
        </p:nvSpPr>
        <p:spPr bwMode="auto">
          <a:xfrm>
            <a:off x="4498181" y="5882521"/>
            <a:ext cx="182412" cy="182412"/>
          </a:xfrm>
          <a:prstGeom prst="ellipse">
            <a:avLst/>
          </a:prstGeom>
          <a:noFill/>
          <a:ln w="25400">
            <a:solidFill>
              <a:srgbClr val="FFFF00">
                <a:alpha val="67058"/>
              </a:srgbClr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endParaRPr lang="en-GB"/>
          </a:p>
        </p:txBody>
      </p:sp>
      <p:sp>
        <p:nvSpPr>
          <p:cNvPr id="235" name="Oval 54"/>
          <p:cNvSpPr>
            <a:spLocks noChangeArrowheads="1"/>
          </p:cNvSpPr>
          <p:nvPr/>
        </p:nvSpPr>
        <p:spPr bwMode="auto">
          <a:xfrm>
            <a:off x="5074443" y="5877759"/>
            <a:ext cx="182412" cy="182412"/>
          </a:xfrm>
          <a:prstGeom prst="ellipse">
            <a:avLst/>
          </a:prstGeom>
          <a:noFill/>
          <a:ln w="25400">
            <a:solidFill>
              <a:srgbClr val="FFFF00">
                <a:alpha val="67058"/>
              </a:srgbClr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endParaRPr lang="en-GB"/>
          </a:p>
        </p:txBody>
      </p:sp>
      <p:sp>
        <p:nvSpPr>
          <p:cNvPr id="242" name="TextBox 241"/>
          <p:cNvSpPr txBox="1"/>
          <p:nvPr/>
        </p:nvSpPr>
        <p:spPr>
          <a:xfrm>
            <a:off x="797536" y="3351082"/>
            <a:ext cx="840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latin typeface="Swis721 Cn BT" pitchFamily="34" charset="0"/>
              </a:rPr>
              <a:t>Core Infrastructure</a:t>
            </a:r>
            <a:endParaRPr lang="en-US" sz="1000" dirty="0">
              <a:latin typeface="Swis721 Cn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Placeholder 197"/>
          <p:cNvSpPr>
            <a:spLocks noGrp="1"/>
          </p:cNvSpPr>
          <p:nvPr>
            <p:ph type="body" idx="1"/>
          </p:nvPr>
        </p:nvSpPr>
        <p:spPr>
          <a:xfrm>
            <a:off x="465138" y="1270000"/>
            <a:ext cx="4376737" cy="541338"/>
          </a:xfrm>
        </p:spPr>
        <p:txBody>
          <a:bodyPr/>
          <a:lstStyle/>
          <a:p>
            <a:r>
              <a:rPr lang="en-US" dirty="0" smtClean="0"/>
              <a:t>SyncWatch Managed mode</a:t>
            </a:r>
          </a:p>
        </p:txBody>
      </p:sp>
      <p:sp>
        <p:nvSpPr>
          <p:cNvPr id="27651" name="Content Placeholder 204"/>
          <p:cNvSpPr>
            <a:spLocks noGrp="1"/>
          </p:cNvSpPr>
          <p:nvPr>
            <p:ph sz="half" idx="2"/>
          </p:nvPr>
        </p:nvSpPr>
        <p:spPr>
          <a:xfrm>
            <a:off x="465138" y="1909763"/>
            <a:ext cx="4376737" cy="3951287"/>
          </a:xfrm>
        </p:spPr>
        <p:txBody>
          <a:bodyPr>
            <a:normAutofit lnSpcReduction="10000"/>
          </a:bodyPr>
          <a:lstStyle/>
          <a:p>
            <a:r>
              <a:rPr lang="en-GB" sz="1800" dirty="0" smtClean="0"/>
              <a:t>One to many system</a:t>
            </a:r>
          </a:p>
          <a:p>
            <a:pPr lvl="1"/>
            <a:r>
              <a:rPr lang="en-GB" sz="1600" dirty="0" smtClean="0"/>
              <a:t>Single server aggregates all sites data</a:t>
            </a:r>
          </a:p>
          <a:p>
            <a:pPr lvl="1"/>
            <a:r>
              <a:rPr lang="en-GB" sz="1600" dirty="0" smtClean="0"/>
              <a:t>Two sites in this trial – 100s possible</a:t>
            </a:r>
          </a:p>
          <a:p>
            <a:r>
              <a:rPr lang="en-GB" sz="1800" dirty="0" smtClean="0"/>
              <a:t>Monitoring and Alerting</a:t>
            </a:r>
          </a:p>
          <a:p>
            <a:pPr lvl="1"/>
            <a:r>
              <a:rPr lang="en-GB" sz="1600" dirty="0" smtClean="0"/>
              <a:t>Relevant ‘exception’ masks defined</a:t>
            </a:r>
          </a:p>
          <a:p>
            <a:pPr lvl="1"/>
            <a:r>
              <a:rPr lang="en-GB" sz="1600" dirty="0" smtClean="0"/>
              <a:t>If mask broke, could correlate this back to network events</a:t>
            </a:r>
          </a:p>
          <a:p>
            <a:r>
              <a:rPr lang="en-GB" sz="1800" dirty="0" smtClean="0"/>
              <a:t>Long term performance now being logged</a:t>
            </a:r>
          </a:p>
          <a:p>
            <a:r>
              <a:rPr lang="en-GB" sz="1800" dirty="0" smtClean="0"/>
              <a:t>Compared performance of TP500 and Embedded clients</a:t>
            </a:r>
          </a:p>
          <a:p>
            <a:r>
              <a:rPr lang="en-GB" sz="1800" dirty="0" smtClean="0"/>
              <a:t>Integrated with SNMP management system for alert reporting</a:t>
            </a:r>
          </a:p>
          <a:p>
            <a:endParaRPr lang="en-US" sz="1800" dirty="0" smtClean="0"/>
          </a:p>
        </p:txBody>
      </p:sp>
      <p:sp>
        <p:nvSpPr>
          <p:cNvPr id="27652" name="Title 90"/>
          <p:cNvSpPr>
            <a:spLocks noGrp="1"/>
          </p:cNvSpPr>
          <p:nvPr>
            <p:ph type="title"/>
          </p:nvPr>
        </p:nvSpPr>
        <p:spPr bwMode="auto">
          <a:xfrm>
            <a:off x="449263" y="319088"/>
            <a:ext cx="7820025" cy="431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Long term monitoring of performance</a:t>
            </a:r>
            <a:endParaRPr lang="en-US" dirty="0" smtClean="0"/>
          </a:p>
        </p:txBody>
      </p:sp>
      <p:grpSp>
        <p:nvGrpSpPr>
          <p:cNvPr id="89" name="Group 88"/>
          <p:cNvGrpSpPr/>
          <p:nvPr/>
        </p:nvGrpSpPr>
        <p:grpSpPr>
          <a:xfrm>
            <a:off x="5059014" y="1766888"/>
            <a:ext cx="4596578" cy="4579937"/>
            <a:chOff x="4587960" y="1766888"/>
            <a:chExt cx="4596578" cy="4579937"/>
          </a:xfrm>
        </p:grpSpPr>
        <p:grpSp>
          <p:nvGrpSpPr>
            <p:cNvPr id="2" name="Group 204"/>
            <p:cNvGrpSpPr>
              <a:grpSpLocks/>
            </p:cNvGrpSpPr>
            <p:nvPr/>
          </p:nvGrpSpPr>
          <p:grpSpPr bwMode="auto">
            <a:xfrm>
              <a:off x="5876925" y="6059488"/>
              <a:ext cx="1767854" cy="287337"/>
              <a:chOff x="1284086" y="5572475"/>
              <a:chExt cx="1768228" cy="288000"/>
            </a:xfrm>
          </p:grpSpPr>
          <p:sp>
            <p:nvSpPr>
              <p:cNvPr id="27724" name="TextBox 205"/>
              <p:cNvSpPr txBox="1">
                <a:spLocks noChangeArrowheads="1"/>
              </p:cNvSpPr>
              <p:nvPr/>
            </p:nvSpPr>
            <p:spPr bwMode="auto">
              <a:xfrm>
                <a:off x="1610894" y="5577976"/>
                <a:ext cx="1441420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dirty="0">
                    <a:latin typeface="Swis721 BT" pitchFamily="34" charset="0"/>
                  </a:rPr>
                  <a:t>External reference</a:t>
                </a:r>
              </a:p>
            </p:txBody>
          </p:sp>
          <p:pic>
            <p:nvPicPr>
              <p:cNvPr id="27726" name="Picture 207" descr="External_ref.png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284086" y="5572475"/>
                <a:ext cx="288000" cy="28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" name="Group 81"/>
            <p:cNvGrpSpPr>
              <a:grpSpLocks/>
            </p:cNvGrpSpPr>
            <p:nvPr/>
          </p:nvGrpSpPr>
          <p:grpSpPr bwMode="auto">
            <a:xfrm>
              <a:off x="4587960" y="1766888"/>
              <a:ext cx="4596578" cy="4100512"/>
              <a:chOff x="4587960" y="1766888"/>
              <a:chExt cx="4596578" cy="4100512"/>
            </a:xfrm>
          </p:grpSpPr>
          <p:pic>
            <p:nvPicPr>
              <p:cNvPr id="27655" name="Picture 80" descr="cloud2.png"/>
              <p:cNvPicPr>
                <a:picLocks noChangeAspect="1"/>
              </p:cNvPicPr>
              <p:nvPr/>
            </p:nvPicPr>
            <p:blipFill>
              <a:blip r:embed="rId3">
                <a:lum bright="32000" contrast="-64000"/>
              </a:blip>
              <a:srcRect/>
              <a:stretch>
                <a:fillRect/>
              </a:stretch>
            </p:blipFill>
            <p:spPr bwMode="auto">
              <a:xfrm>
                <a:off x="5674104" y="3979554"/>
                <a:ext cx="1436185" cy="8243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7656" name="Line 18"/>
              <p:cNvSpPr>
                <a:spLocks noChangeShapeType="1"/>
              </p:cNvSpPr>
              <p:nvPr/>
            </p:nvSpPr>
            <p:spPr bwMode="auto">
              <a:xfrm flipV="1">
                <a:off x="5970644" y="4822610"/>
                <a:ext cx="188909" cy="26191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lIns="91429" tIns="45714" rIns="91429" bIns="45714"/>
              <a:lstStyle/>
              <a:p>
                <a:endParaRPr lang="en-GB">
                  <a:latin typeface="Swis721 Cn BT" pitchFamily="34" charset="0"/>
                </a:endParaRPr>
              </a:p>
            </p:txBody>
          </p:sp>
          <p:sp>
            <p:nvSpPr>
              <p:cNvPr id="27657" name="Line 19"/>
              <p:cNvSpPr>
                <a:spLocks noChangeShapeType="1"/>
              </p:cNvSpPr>
              <p:nvPr/>
            </p:nvSpPr>
            <p:spPr bwMode="auto">
              <a:xfrm flipH="1" flipV="1">
                <a:off x="6853275" y="4776573"/>
                <a:ext cx="321534" cy="56424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lIns="91429" tIns="45714" rIns="91429" bIns="45714"/>
              <a:lstStyle/>
              <a:p>
                <a:endParaRPr lang="en-GB">
                  <a:latin typeface="Swis721 Cn BT" pitchFamily="34" charset="0"/>
                </a:endParaRPr>
              </a:p>
            </p:txBody>
          </p:sp>
          <p:sp>
            <p:nvSpPr>
              <p:cNvPr id="27658" name="Line 20"/>
              <p:cNvSpPr>
                <a:spLocks noChangeShapeType="1"/>
              </p:cNvSpPr>
              <p:nvPr/>
            </p:nvSpPr>
            <p:spPr bwMode="auto">
              <a:xfrm flipH="1" flipV="1">
                <a:off x="7005672" y="4608312"/>
                <a:ext cx="428616" cy="25874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lIns="91429" tIns="45714" rIns="91429" bIns="45714"/>
              <a:lstStyle/>
              <a:p>
                <a:endParaRPr lang="en-GB">
                  <a:latin typeface="Swis721 Cn BT" pitchFamily="34" charset="0"/>
                </a:endParaRPr>
              </a:p>
            </p:txBody>
          </p:sp>
          <p:sp>
            <p:nvSpPr>
              <p:cNvPr id="27659" name="Line 21"/>
              <p:cNvSpPr>
                <a:spLocks noChangeShapeType="1"/>
              </p:cNvSpPr>
              <p:nvPr/>
            </p:nvSpPr>
            <p:spPr bwMode="auto">
              <a:xfrm flipH="1">
                <a:off x="7145610" y="4286408"/>
                <a:ext cx="375556" cy="13641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lIns="91429" tIns="45714" rIns="91429" bIns="45714"/>
              <a:lstStyle/>
              <a:p>
                <a:endParaRPr lang="en-GB">
                  <a:latin typeface="Swis721 Cn BT" pitchFamily="34" charset="0"/>
                </a:endParaRPr>
              </a:p>
            </p:txBody>
          </p:sp>
          <p:sp>
            <p:nvSpPr>
              <p:cNvPr id="27660" name="Line 22"/>
              <p:cNvSpPr>
                <a:spLocks noChangeShapeType="1"/>
              </p:cNvSpPr>
              <p:nvPr/>
            </p:nvSpPr>
            <p:spPr bwMode="auto">
              <a:xfrm flipH="1">
                <a:off x="7054883" y="3778444"/>
                <a:ext cx="373920" cy="339365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lIns="91429" tIns="45714" rIns="91429" bIns="45714"/>
              <a:lstStyle/>
              <a:p>
                <a:endParaRPr lang="en-GB">
                  <a:latin typeface="Swis721 Cn BT" pitchFamily="34" charset="0"/>
                </a:endParaRPr>
              </a:p>
            </p:txBody>
          </p:sp>
          <p:sp>
            <p:nvSpPr>
              <p:cNvPr id="27661" name="Text Box 23"/>
              <p:cNvSpPr txBox="1">
                <a:spLocks noChangeArrowheads="1"/>
              </p:cNvSpPr>
              <p:nvPr/>
            </p:nvSpPr>
            <p:spPr bwMode="auto">
              <a:xfrm>
                <a:off x="4587960" y="3760647"/>
                <a:ext cx="644512" cy="2746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29" tIns="45714" rIns="91429" bIns="45714">
                <a:spAutoFit/>
              </a:bodyPr>
              <a:lstStyle/>
              <a:p>
                <a:r>
                  <a:rPr lang="en-GB" sz="1200">
                    <a:latin typeface="Swis721 Cn BT" pitchFamily="34" charset="0"/>
                  </a:rPr>
                  <a:t>Server</a:t>
                </a:r>
              </a:p>
            </p:txBody>
          </p:sp>
          <p:sp>
            <p:nvSpPr>
              <p:cNvPr id="27662" name="Text Box 25"/>
              <p:cNvSpPr txBox="1">
                <a:spLocks noChangeArrowheads="1"/>
              </p:cNvSpPr>
              <p:nvPr/>
            </p:nvSpPr>
            <p:spPr bwMode="auto">
              <a:xfrm>
                <a:off x="4957840" y="2424067"/>
                <a:ext cx="561963" cy="2444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29" tIns="45714" rIns="91429" bIns="45714">
                <a:spAutoFit/>
              </a:bodyPr>
              <a:lstStyle/>
              <a:p>
                <a:r>
                  <a:rPr lang="en-GB" sz="1000" b="1">
                    <a:latin typeface="Swis721 Cn BT" pitchFamily="34" charset="0"/>
                  </a:rPr>
                  <a:t>SNMP</a:t>
                </a:r>
              </a:p>
            </p:txBody>
          </p:sp>
          <p:sp>
            <p:nvSpPr>
              <p:cNvPr id="27663" name="Line 90"/>
              <p:cNvSpPr>
                <a:spLocks noChangeShapeType="1"/>
              </p:cNvSpPr>
              <p:nvPr/>
            </p:nvSpPr>
            <p:spPr bwMode="auto">
              <a:xfrm flipH="1" flipV="1">
                <a:off x="5891270" y="3801920"/>
                <a:ext cx="298444" cy="20477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lIns="91429" tIns="45714" rIns="91429" bIns="45714"/>
              <a:lstStyle/>
              <a:p>
                <a:endParaRPr lang="en-GB">
                  <a:latin typeface="Swis721 Cn BT" pitchFamily="34" charset="0"/>
                </a:endParaRPr>
              </a:p>
            </p:txBody>
          </p:sp>
          <p:sp>
            <p:nvSpPr>
              <p:cNvPr id="27664" name="Text Box 93"/>
              <p:cNvSpPr txBox="1">
                <a:spLocks noChangeArrowheads="1"/>
              </p:cNvSpPr>
              <p:nvPr/>
            </p:nvSpPr>
            <p:spPr bwMode="auto">
              <a:xfrm>
                <a:off x="7722582" y="3878113"/>
                <a:ext cx="604825" cy="168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29" tIns="45714" rIns="91429" bIns="45714">
                <a:spAutoFit/>
              </a:bodyPr>
              <a:lstStyle/>
              <a:p>
                <a:pPr algn="ctr">
                  <a:lnSpc>
                    <a:spcPts val="600"/>
                  </a:lnSpc>
                  <a:spcBef>
                    <a:spcPct val="20000"/>
                  </a:spcBef>
                </a:pPr>
                <a:r>
                  <a:rPr lang="en-US" sz="1200">
                    <a:latin typeface="Swis721 Cn BT" pitchFamily="34" charset="0"/>
                  </a:rPr>
                  <a:t>Probe</a:t>
                </a:r>
                <a:r>
                  <a:rPr lang="en-GB" sz="1200">
                    <a:latin typeface="Swis721 Cn BT" pitchFamily="34" charset="0"/>
                  </a:rPr>
                  <a:t>        </a:t>
                </a:r>
                <a:endParaRPr lang="en-US" sz="1200">
                  <a:latin typeface="Swis721 Cn BT" pitchFamily="34" charset="0"/>
                </a:endParaRPr>
              </a:p>
            </p:txBody>
          </p:sp>
          <p:cxnSp>
            <p:nvCxnSpPr>
              <p:cNvPr id="27665" name="Straight Arrow Connector 11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4949121" y="2947111"/>
                <a:ext cx="485741" cy="4763"/>
              </a:xfrm>
              <a:prstGeom prst="straightConnector1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27666" name="Straight Arrow Connector 117"/>
              <p:cNvCxnSpPr>
                <a:cxnSpLocks noChangeShapeType="1"/>
              </p:cNvCxnSpPr>
              <p:nvPr/>
            </p:nvCxnSpPr>
            <p:spPr bwMode="auto">
              <a:xfrm flipV="1">
                <a:off x="5594414" y="2922507"/>
                <a:ext cx="498465" cy="369862"/>
              </a:xfrm>
              <a:prstGeom prst="straightConnector1">
                <a:avLst/>
              </a:prstGeom>
              <a:noFill/>
              <a:ln w="12700">
                <a:solidFill>
                  <a:schemeClr val="bg2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27667" name="Text Box 17"/>
              <p:cNvSpPr txBox="1">
                <a:spLocks noChangeArrowheads="1"/>
              </p:cNvSpPr>
              <p:nvPr/>
            </p:nvSpPr>
            <p:spPr bwMode="auto">
              <a:xfrm>
                <a:off x="5805921" y="4138445"/>
                <a:ext cx="1194990" cy="4616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1429" tIns="45714" rIns="91429" bIns="45714">
                <a:spAutoFit/>
              </a:bodyPr>
              <a:lstStyle/>
              <a:p>
                <a:pPr algn="ctr"/>
                <a:r>
                  <a:rPr lang="en-GB" sz="1200" b="1" dirty="0" smtClean="0">
                    <a:solidFill>
                      <a:schemeClr val="bg1"/>
                    </a:solidFill>
                    <a:latin typeface="Swis721 Cn BT" pitchFamily="34" charset="0"/>
                  </a:rPr>
                  <a:t>Fixed &amp; µwave</a:t>
                </a:r>
              </a:p>
              <a:p>
                <a:pPr algn="ctr"/>
                <a:r>
                  <a:rPr lang="en-GB" sz="1200" b="1" dirty="0" smtClean="0">
                    <a:solidFill>
                      <a:schemeClr val="bg1"/>
                    </a:solidFill>
                    <a:latin typeface="Swis721 Cn BT" pitchFamily="34" charset="0"/>
                  </a:rPr>
                  <a:t>Network</a:t>
                </a:r>
                <a:endParaRPr lang="en-GB" sz="1200" b="1" dirty="0">
                  <a:solidFill>
                    <a:schemeClr val="bg1"/>
                  </a:solidFill>
                  <a:latin typeface="Swis721 Cn BT" pitchFamily="34" charset="0"/>
                </a:endParaRPr>
              </a:p>
            </p:txBody>
          </p:sp>
          <p:sp>
            <p:nvSpPr>
              <p:cNvPr id="27668" name="Text Box 38"/>
              <p:cNvSpPr txBox="1">
                <a:spLocks noChangeArrowheads="1"/>
              </p:cNvSpPr>
              <p:nvPr/>
            </p:nvSpPr>
            <p:spPr bwMode="auto">
              <a:xfrm>
                <a:off x="5729349" y="1766888"/>
                <a:ext cx="1041379" cy="4616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29" tIns="45714" rIns="91429" bIns="45714">
                <a:spAutoFit/>
              </a:bodyPr>
              <a:lstStyle/>
              <a:p>
                <a:pPr algn="ctr"/>
                <a:r>
                  <a:rPr lang="en-GB" sz="1200">
                    <a:latin typeface="Swis721 Cn BT" pitchFamily="34" charset="0"/>
                  </a:rPr>
                  <a:t>TimeMonitor </a:t>
                </a:r>
              </a:p>
              <a:p>
                <a:pPr algn="ctr"/>
                <a:r>
                  <a:rPr lang="en-GB" sz="1200">
                    <a:latin typeface="Swis721 Cn BT" pitchFamily="34" charset="0"/>
                  </a:rPr>
                  <a:t>Software</a:t>
                </a:r>
              </a:p>
            </p:txBody>
          </p:sp>
          <p:pic>
            <p:nvPicPr>
              <p:cNvPr id="27669" name="Picture 169" descr="swatchlaptop.png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566417" y="2224056"/>
                <a:ext cx="988992" cy="6984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7670" name="Text Box 93"/>
              <p:cNvSpPr txBox="1">
                <a:spLocks noChangeArrowheads="1"/>
              </p:cNvSpPr>
              <p:nvPr/>
            </p:nvSpPr>
            <p:spPr bwMode="auto">
              <a:xfrm>
                <a:off x="7832742" y="4403539"/>
                <a:ext cx="611174" cy="168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29" tIns="45714" rIns="91429" bIns="45714">
                <a:spAutoFit/>
              </a:bodyPr>
              <a:lstStyle/>
              <a:p>
                <a:pPr algn="ctr">
                  <a:lnSpc>
                    <a:spcPts val="600"/>
                  </a:lnSpc>
                  <a:spcBef>
                    <a:spcPct val="20000"/>
                  </a:spcBef>
                </a:pPr>
                <a:r>
                  <a:rPr lang="en-US" sz="1200">
                    <a:latin typeface="Swis721 Cn BT" pitchFamily="34" charset="0"/>
                  </a:rPr>
                  <a:t>Probe</a:t>
                </a:r>
                <a:r>
                  <a:rPr lang="en-GB" sz="1200">
                    <a:latin typeface="Swis721 Cn BT" pitchFamily="34" charset="0"/>
                  </a:rPr>
                  <a:t>        </a:t>
                </a:r>
                <a:endParaRPr lang="en-US" sz="1200">
                  <a:latin typeface="Swis721 Cn BT" pitchFamily="34" charset="0"/>
                </a:endParaRPr>
              </a:p>
            </p:txBody>
          </p:sp>
          <p:sp>
            <p:nvSpPr>
              <p:cNvPr id="27671" name="Text Box 93"/>
              <p:cNvSpPr txBox="1">
                <a:spLocks noChangeArrowheads="1"/>
              </p:cNvSpPr>
              <p:nvPr/>
            </p:nvSpPr>
            <p:spPr bwMode="auto">
              <a:xfrm>
                <a:off x="7889891" y="5018484"/>
                <a:ext cx="603238" cy="168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29" tIns="45714" rIns="91429" bIns="45714">
                <a:spAutoFit/>
              </a:bodyPr>
              <a:lstStyle/>
              <a:p>
                <a:pPr algn="ctr">
                  <a:lnSpc>
                    <a:spcPts val="600"/>
                  </a:lnSpc>
                  <a:spcBef>
                    <a:spcPct val="20000"/>
                  </a:spcBef>
                </a:pPr>
                <a:r>
                  <a:rPr lang="en-US" sz="1200">
                    <a:latin typeface="Swis721 Cn BT" pitchFamily="34" charset="0"/>
                  </a:rPr>
                  <a:t>Probe</a:t>
                </a:r>
                <a:r>
                  <a:rPr lang="en-GB" sz="1200">
                    <a:latin typeface="Swis721 Cn BT" pitchFamily="34" charset="0"/>
                  </a:rPr>
                  <a:t>        </a:t>
                </a:r>
                <a:endParaRPr lang="en-US" sz="1200">
                  <a:latin typeface="Swis721 Cn BT" pitchFamily="34" charset="0"/>
                </a:endParaRPr>
              </a:p>
            </p:txBody>
          </p:sp>
          <p:sp>
            <p:nvSpPr>
              <p:cNvPr id="27672" name="Text Box 93"/>
              <p:cNvSpPr txBox="1">
                <a:spLocks noChangeArrowheads="1"/>
              </p:cNvSpPr>
              <p:nvPr/>
            </p:nvSpPr>
            <p:spPr bwMode="auto">
              <a:xfrm>
                <a:off x="7494611" y="5699137"/>
                <a:ext cx="628637" cy="168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29" tIns="45714" rIns="91429" bIns="45714">
                <a:spAutoFit/>
              </a:bodyPr>
              <a:lstStyle/>
              <a:p>
                <a:pPr algn="ctr">
                  <a:lnSpc>
                    <a:spcPts val="600"/>
                  </a:lnSpc>
                  <a:spcBef>
                    <a:spcPct val="20000"/>
                  </a:spcBef>
                </a:pPr>
                <a:r>
                  <a:rPr lang="en-US" sz="1200">
                    <a:latin typeface="Swis721 Cn BT" pitchFamily="34" charset="0"/>
                  </a:rPr>
                  <a:t>Probe</a:t>
                </a:r>
                <a:r>
                  <a:rPr lang="en-GB" sz="1200">
                    <a:latin typeface="Swis721 Cn BT" pitchFamily="34" charset="0"/>
                  </a:rPr>
                  <a:t>        </a:t>
                </a:r>
                <a:endParaRPr lang="en-US" sz="1200">
                  <a:latin typeface="Swis721 Cn BT" pitchFamily="34" charset="0"/>
                </a:endParaRPr>
              </a:p>
            </p:txBody>
          </p:sp>
          <p:sp>
            <p:nvSpPr>
              <p:cNvPr id="27673" name="Text Box 93"/>
              <p:cNvSpPr txBox="1">
                <a:spLocks noChangeArrowheads="1"/>
              </p:cNvSpPr>
              <p:nvPr/>
            </p:nvSpPr>
            <p:spPr bwMode="auto">
              <a:xfrm>
                <a:off x="5570602" y="5419468"/>
                <a:ext cx="620700" cy="168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29" tIns="45714" rIns="91429" bIns="45714">
                <a:spAutoFit/>
              </a:bodyPr>
              <a:lstStyle/>
              <a:p>
                <a:pPr algn="ctr">
                  <a:lnSpc>
                    <a:spcPts val="600"/>
                  </a:lnSpc>
                  <a:spcBef>
                    <a:spcPct val="20000"/>
                  </a:spcBef>
                </a:pPr>
                <a:r>
                  <a:rPr lang="en-US" sz="1200">
                    <a:latin typeface="Swis721 Cn BT" pitchFamily="34" charset="0"/>
                  </a:rPr>
                  <a:t>Probe</a:t>
                </a:r>
                <a:r>
                  <a:rPr lang="en-GB" sz="1200">
                    <a:latin typeface="Swis721 Cn BT" pitchFamily="34" charset="0"/>
                  </a:rPr>
                  <a:t>        </a:t>
                </a:r>
                <a:endParaRPr lang="en-US" sz="1200">
                  <a:latin typeface="Swis721 Cn BT" pitchFamily="34" charset="0"/>
                </a:endParaRPr>
              </a:p>
            </p:txBody>
          </p:sp>
          <p:grpSp>
            <p:nvGrpSpPr>
              <p:cNvPr id="4" name="Group 131"/>
              <p:cNvGrpSpPr>
                <a:grpSpLocks/>
              </p:cNvGrpSpPr>
              <p:nvPr/>
            </p:nvGrpSpPr>
            <p:grpSpPr bwMode="auto">
              <a:xfrm>
                <a:off x="8533690" y="3283811"/>
                <a:ext cx="452665" cy="482599"/>
                <a:chOff x="5952201" y="2935287"/>
                <a:chExt cx="415498" cy="454101"/>
              </a:xfrm>
            </p:grpSpPr>
            <p:grpSp>
              <p:nvGrpSpPr>
                <p:cNvPr id="5" name="Group 159"/>
                <p:cNvGrpSpPr>
                  <a:grpSpLocks/>
                </p:cNvGrpSpPr>
                <p:nvPr/>
              </p:nvGrpSpPr>
              <p:grpSpPr bwMode="auto">
                <a:xfrm>
                  <a:off x="5982039" y="3136985"/>
                  <a:ext cx="198410" cy="252403"/>
                  <a:chOff x="7335112" y="1742416"/>
                  <a:chExt cx="298335" cy="544261"/>
                </a:xfrm>
              </p:grpSpPr>
              <p:sp>
                <p:nvSpPr>
                  <p:cNvPr id="27721" name="Isosceles Tri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7490246" y="1742416"/>
                    <a:ext cx="143201" cy="239612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2"/>
                  </a:solidFill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lIns="91429" tIns="45714" rIns="91429" bIns="45714"/>
                  <a:lstStyle/>
                  <a:p>
                    <a:endParaRPr lang="en-GB">
                      <a:latin typeface="Swis721 Cn BT" pitchFamily="34" charset="0"/>
                    </a:endParaRPr>
                  </a:p>
                </p:txBody>
              </p:sp>
              <p:cxnSp>
                <p:nvCxnSpPr>
                  <p:cNvPr id="27722" name="Straight Connector 128"/>
                  <p:cNvCxnSpPr>
                    <a:cxnSpLocks noChangeShapeType="1"/>
                    <a:stCxn id="27721" idx="3"/>
                  </p:cNvCxnSpPr>
                  <p:nvPr/>
                </p:nvCxnSpPr>
                <p:spPr bwMode="auto">
                  <a:xfrm rot="5400000">
                    <a:off x="7408328" y="2133159"/>
                    <a:ext cx="304651" cy="2386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723" name="Straight Connector 129"/>
                  <p:cNvCxnSpPr>
                    <a:cxnSpLocks noChangeShapeType="1"/>
                  </p:cNvCxnSpPr>
                  <p:nvPr/>
                </p:nvCxnSpPr>
                <p:spPr bwMode="auto">
                  <a:xfrm rot="10800000">
                    <a:off x="7335112" y="2283255"/>
                    <a:ext cx="22912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</p:cxnSp>
            </p:grpSp>
            <p:sp>
              <p:nvSpPr>
                <p:cNvPr id="27718" name="TextBox 124"/>
                <p:cNvSpPr txBox="1">
                  <a:spLocks noChangeArrowheads="1"/>
                </p:cNvSpPr>
                <p:nvPr/>
              </p:nvSpPr>
              <p:spPr bwMode="auto">
                <a:xfrm>
                  <a:off x="5952201" y="2935287"/>
                  <a:ext cx="415498" cy="2321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Swis721 Cn BT" pitchFamily="34" charset="0"/>
                    </a:rPr>
                    <a:t>GPS</a:t>
                  </a:r>
                </a:p>
              </p:txBody>
            </p:sp>
          </p:grpSp>
          <p:grpSp>
            <p:nvGrpSpPr>
              <p:cNvPr id="7" name="Group 132"/>
              <p:cNvGrpSpPr>
                <a:grpSpLocks/>
              </p:cNvGrpSpPr>
              <p:nvPr/>
            </p:nvGrpSpPr>
            <p:grpSpPr bwMode="auto">
              <a:xfrm>
                <a:off x="8720998" y="3818516"/>
                <a:ext cx="463540" cy="473027"/>
                <a:chOff x="5951688" y="2942460"/>
                <a:chExt cx="415277" cy="446410"/>
              </a:xfrm>
            </p:grpSpPr>
            <p:grpSp>
              <p:nvGrpSpPr>
                <p:cNvPr id="8" name="Group 159"/>
                <p:cNvGrpSpPr>
                  <a:grpSpLocks/>
                </p:cNvGrpSpPr>
                <p:nvPr/>
              </p:nvGrpSpPr>
              <p:grpSpPr bwMode="auto">
                <a:xfrm>
                  <a:off x="5981662" y="3138054"/>
                  <a:ext cx="198411" cy="250816"/>
                  <a:chOff x="7334532" y="1744721"/>
                  <a:chExt cx="298336" cy="540839"/>
                </a:xfrm>
              </p:grpSpPr>
              <p:sp>
                <p:nvSpPr>
                  <p:cNvPr id="27713" name="Isosceles Triangle 138"/>
                  <p:cNvSpPr>
                    <a:spLocks noChangeArrowheads="1"/>
                  </p:cNvSpPr>
                  <p:nvPr/>
                </p:nvSpPr>
                <p:spPr bwMode="auto">
                  <a:xfrm>
                    <a:off x="7489667" y="1744721"/>
                    <a:ext cx="143201" cy="239612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2"/>
                  </a:solidFill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lIns="91429" tIns="45714" rIns="91429" bIns="45714"/>
                  <a:lstStyle/>
                  <a:p>
                    <a:endParaRPr lang="en-GB">
                      <a:latin typeface="Swis721 Cn BT" pitchFamily="34" charset="0"/>
                    </a:endParaRPr>
                  </a:p>
                </p:txBody>
              </p:sp>
              <p:cxnSp>
                <p:nvCxnSpPr>
                  <p:cNvPr id="27714" name="Straight Connector 139"/>
                  <p:cNvCxnSpPr>
                    <a:cxnSpLocks noChangeShapeType="1"/>
                    <a:stCxn id="27713" idx="3"/>
                  </p:cNvCxnSpPr>
                  <p:nvPr/>
                </p:nvCxnSpPr>
                <p:spPr bwMode="auto">
                  <a:xfrm rot="5400000">
                    <a:off x="7409460" y="2133753"/>
                    <a:ext cx="301227" cy="2387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715" name="Straight Connector 140"/>
                  <p:cNvCxnSpPr>
                    <a:cxnSpLocks noChangeShapeType="1"/>
                  </p:cNvCxnSpPr>
                  <p:nvPr/>
                </p:nvCxnSpPr>
                <p:spPr bwMode="auto">
                  <a:xfrm rot="10800000">
                    <a:off x="7334532" y="2282136"/>
                    <a:ext cx="22912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</p:cxnSp>
            </p:grpSp>
            <p:sp>
              <p:nvSpPr>
                <p:cNvPr id="27710" name="TextBox 135"/>
                <p:cNvSpPr txBox="1">
                  <a:spLocks noChangeArrowheads="1"/>
                </p:cNvSpPr>
                <p:nvPr/>
              </p:nvSpPr>
              <p:spPr bwMode="auto">
                <a:xfrm>
                  <a:off x="5951688" y="2942460"/>
                  <a:ext cx="415277" cy="2307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Swis721 Cn BT" pitchFamily="34" charset="0"/>
                    </a:rPr>
                    <a:t>GPS</a:t>
                  </a:r>
                </a:p>
              </p:txBody>
            </p:sp>
          </p:grpSp>
          <p:grpSp>
            <p:nvGrpSpPr>
              <p:cNvPr id="10" name="Group 150"/>
              <p:cNvGrpSpPr>
                <a:grpSpLocks/>
              </p:cNvGrpSpPr>
              <p:nvPr/>
            </p:nvGrpSpPr>
            <p:grpSpPr bwMode="auto">
              <a:xfrm>
                <a:off x="8555679" y="5031183"/>
                <a:ext cx="474909" cy="482336"/>
                <a:chOff x="5957943" y="2935286"/>
                <a:chExt cx="415498" cy="453855"/>
              </a:xfrm>
            </p:grpSpPr>
            <p:grpSp>
              <p:nvGrpSpPr>
                <p:cNvPr id="11" name="Group 159"/>
                <p:cNvGrpSpPr>
                  <a:grpSpLocks/>
                </p:cNvGrpSpPr>
                <p:nvPr/>
              </p:nvGrpSpPr>
              <p:grpSpPr bwMode="auto">
                <a:xfrm>
                  <a:off x="5981163" y="3136738"/>
                  <a:ext cx="198410" cy="252403"/>
                  <a:chOff x="7333795" y="1741879"/>
                  <a:chExt cx="298335" cy="544260"/>
                </a:xfrm>
              </p:grpSpPr>
              <p:sp>
                <p:nvSpPr>
                  <p:cNvPr id="27705" name="Isosceles Triangle 171"/>
                  <p:cNvSpPr>
                    <a:spLocks noChangeArrowheads="1"/>
                  </p:cNvSpPr>
                  <p:nvPr/>
                </p:nvSpPr>
                <p:spPr bwMode="auto">
                  <a:xfrm>
                    <a:off x="7488929" y="1741879"/>
                    <a:ext cx="143201" cy="239612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chemeClr val="bg2"/>
                  </a:solidFill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lIns="91429" tIns="45714" rIns="91429" bIns="45714"/>
                  <a:lstStyle/>
                  <a:p>
                    <a:endParaRPr lang="en-GB">
                      <a:latin typeface="Swis721 Cn BT" pitchFamily="34" charset="0"/>
                    </a:endParaRPr>
                  </a:p>
                </p:txBody>
              </p:sp>
              <p:cxnSp>
                <p:nvCxnSpPr>
                  <p:cNvPr id="27706" name="Straight Connector 172"/>
                  <p:cNvCxnSpPr>
                    <a:cxnSpLocks noChangeShapeType="1"/>
                    <a:stCxn id="27705" idx="3"/>
                  </p:cNvCxnSpPr>
                  <p:nvPr/>
                </p:nvCxnSpPr>
                <p:spPr bwMode="auto">
                  <a:xfrm rot="5400000">
                    <a:off x="7407012" y="2132622"/>
                    <a:ext cx="304649" cy="2386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7707" name="Straight Connector 173"/>
                  <p:cNvCxnSpPr>
                    <a:cxnSpLocks noChangeShapeType="1"/>
                  </p:cNvCxnSpPr>
                  <p:nvPr/>
                </p:nvCxnSpPr>
                <p:spPr bwMode="auto">
                  <a:xfrm rot="10800000">
                    <a:off x="7333795" y="2282718"/>
                    <a:ext cx="22912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</p:cxnSp>
            </p:grpSp>
            <p:sp>
              <p:nvSpPr>
                <p:cNvPr id="27702" name="TextBox 159"/>
                <p:cNvSpPr txBox="1">
                  <a:spLocks noChangeArrowheads="1"/>
                </p:cNvSpPr>
                <p:nvPr/>
              </p:nvSpPr>
              <p:spPr bwMode="auto">
                <a:xfrm>
                  <a:off x="5957943" y="2935286"/>
                  <a:ext cx="415498" cy="2321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000">
                      <a:latin typeface="Swis721 Cn BT" pitchFamily="34" charset="0"/>
                    </a:rPr>
                    <a:t>GPS</a:t>
                  </a:r>
                </a:p>
              </p:txBody>
            </p:sp>
          </p:grpSp>
          <p:pic>
            <p:nvPicPr>
              <p:cNvPr id="27699" name="Picture 181" descr="External_ref.png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941888" y="5138115"/>
                <a:ext cx="187835" cy="187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691" name="Picture 137" descr="External_ref.png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922431" y="4770086"/>
                <a:ext cx="199832" cy="1874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681" name="Picture 95" descr="SyncWatch_MkII.png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5102792" y="5067079"/>
                <a:ext cx="1546229" cy="435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682" name="Picture 101" descr="SyncWatch_MkII.png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934633" y="5297974"/>
                <a:ext cx="1717965" cy="4837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683" name="Picture 102" descr="SyncWatch_MkII.png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404136" y="4689955"/>
                <a:ext cx="1546229" cy="4353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684" name="Picture 103" descr="SyncWatch_MkII.png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498074" y="4112724"/>
                <a:ext cx="1331549" cy="3749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685" name="Picture 104" descr="SyncWatch_MkII.png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7409169" y="3611859"/>
                <a:ext cx="1220338" cy="3436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686" name="Picture 80" descr="Independent_sync_monitoring_med.png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816475" y="3213100"/>
                <a:ext cx="1096963" cy="792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80" name="Rectangle 79"/>
            <p:cNvSpPr/>
            <p:nvPr/>
          </p:nvSpPr>
          <p:spPr bwMode="auto">
            <a:xfrm>
              <a:off x="4912519" y="4814889"/>
              <a:ext cx="1743075" cy="740568"/>
            </a:xfrm>
            <a:prstGeom prst="rect">
              <a:avLst/>
            </a:prstGeom>
            <a:solidFill>
              <a:schemeClr val="bg1">
                <a:alpha val="78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9" tIns="45714" rIns="91429" bIns="45714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6988969" y="4567239"/>
              <a:ext cx="2188369" cy="1295400"/>
            </a:xfrm>
            <a:prstGeom prst="rect">
              <a:avLst/>
            </a:prstGeom>
            <a:solidFill>
              <a:schemeClr val="bg1">
                <a:alpha val="78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9" tIns="45714" rIns="91429" bIns="45714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6760370" y="4743451"/>
              <a:ext cx="228600" cy="400049"/>
            </a:xfrm>
            <a:prstGeom prst="rect">
              <a:avLst/>
            </a:prstGeom>
            <a:solidFill>
              <a:schemeClr val="bg1">
                <a:alpha val="78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9" tIns="45714" rIns="91429" bIns="45714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ronos presentation template 24.11.06">
  <a:themeElements>
    <a:clrScheme name="Chronos presentation template 24.11.06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ronos presentation template 24.11.0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29" tIns="45714" rIns="91429" bIns="45714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bg1">
              <a:lumMod val="5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Chronos presentation template 24.11.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ronos presentation template 24.11.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ronos presentation template 24.11.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ronos presentation template 24.11.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ronos presentation template 24.11.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ronos presentation template 24.11.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ronos presentation template 24.11.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ronos presentation template 24.11.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ronos presentation template 24.11.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ronos presentation template 24.11.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ronos presentation template 24.11.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ronos presentation template 24.11.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3120</TotalTime>
  <Words>890</Words>
  <Application>Microsoft Office PowerPoint</Application>
  <PresentationFormat>A4 Paper (210x297 mm)</PresentationFormat>
  <Paragraphs>175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Chronos presentation template 24.11.06</vt:lpstr>
      <vt:lpstr>SyncWatch Another True Story</vt:lpstr>
      <vt:lpstr>Once Upon a Time in the North…</vt:lpstr>
      <vt:lpstr>Setting up the Test Environment</vt:lpstr>
      <vt:lpstr>What do I Need to Test?</vt:lpstr>
      <vt:lpstr>The 2230 probe – Connections Used</vt:lpstr>
      <vt:lpstr>Provisioning PTP Solutions</vt:lpstr>
      <vt:lpstr>Standalone Testing</vt:lpstr>
      <vt:lpstr>PTP Client Evaluation Setup</vt:lpstr>
      <vt:lpstr>Long term monitoring of performance</vt:lpstr>
      <vt:lpstr>Server / Client Mode</vt:lpstr>
      <vt:lpstr>Chronos / Symmetricom Test Results</vt:lpstr>
      <vt:lpstr>Who was Left Out in the Cold?</vt:lpstr>
      <vt:lpstr>SyncWatch Monitoring in all Environments</vt:lpstr>
    </vt:vector>
  </TitlesOfParts>
  <Company> Cronos Technology Ltd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Sub text</dc:title>
  <dc:creator> Louise Davies</dc:creator>
  <cp:lastModifiedBy>Billy Marshall</cp:lastModifiedBy>
  <cp:revision>34</cp:revision>
  <cp:lastPrinted>2010-02-09T18:31:17Z</cp:lastPrinted>
  <dcterms:created xsi:type="dcterms:W3CDTF">2010-05-05T08:48:29Z</dcterms:created>
  <dcterms:modified xsi:type="dcterms:W3CDTF">2010-05-17T15:46:25Z</dcterms:modified>
</cp:coreProperties>
</file>