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6" r:id="rId3"/>
    <p:sldId id="267" r:id="rId4"/>
    <p:sldId id="271" r:id="rId5"/>
    <p:sldId id="272" r:id="rId6"/>
    <p:sldId id="275" r:id="rId7"/>
    <p:sldId id="276" r:id="rId8"/>
    <p:sldId id="279" r:id="rId9"/>
    <p:sldId id="274" r:id="rId10"/>
    <p:sldId id="280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0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F0BC0-A8B5-9244-A90A-B591F7713D9A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8E6D2-53AA-BE47-AD94-7AF540245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89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CBB6A7-5DFA-4D26-B744-66B8662A20F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80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3A14B-D153-41BA-ADD2-ABF6D4213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02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98190-BD28-4499-A1BD-B4C8B4DD8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43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Microwave Path Alignment Tool Overview</a:t>
            </a:r>
            <a:endParaRPr lang="en-US" dirty="0"/>
          </a:p>
        </p:txBody>
      </p:sp>
      <p:pic>
        <p:nvPicPr>
          <p:cNvPr id="4" name="Picture 3" descr="Sunsight_BlkBG_LOGOwTagline_RGB_WE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483" y="93048"/>
            <a:ext cx="4150862" cy="32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4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94E25-353F-498D-B117-9ACF035E9A33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10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7714" y="228600"/>
            <a:ext cx="8737600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/>
              <a:t>Microwave Path Link example</a:t>
            </a:r>
          </a:p>
        </p:txBody>
      </p:sp>
      <p:pic>
        <p:nvPicPr>
          <p:cNvPr id="2" name="Picture 1" descr="MWlinkinGE1 - Paint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" t="20871" r="14935"/>
          <a:stretch/>
        </p:blipFill>
        <p:spPr>
          <a:xfrm>
            <a:off x="651689" y="2196935"/>
            <a:ext cx="7659585" cy="389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52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94E25-353F-498D-B117-9ACF035E9A33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10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7714" y="228600"/>
            <a:ext cx="8737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err="1" smtClean="0"/>
              <a:t>Sunsight</a:t>
            </a:r>
            <a:r>
              <a:rPr lang="en-US" sz="3000" dirty="0" smtClean="0"/>
              <a:t> Advantage </a:t>
            </a:r>
            <a:r>
              <a:rPr lang="en-US" sz="2400" dirty="0" smtClean="0"/>
              <a:t>(GPS vs GPS and GLONASS)</a:t>
            </a:r>
            <a:br>
              <a:rPr lang="en-US" sz="2400" dirty="0" smtClean="0"/>
            </a:br>
            <a:r>
              <a:rPr lang="en-US" sz="2400" dirty="0"/>
              <a:t>	</a:t>
            </a:r>
            <a:r>
              <a:rPr lang="en-US" sz="2400" dirty="0" smtClean="0"/>
              <a:t>Latest Technology -Twice </a:t>
            </a:r>
            <a:r>
              <a:rPr lang="en-US" sz="2400" dirty="0" smtClean="0"/>
              <a:t>the Satellites now available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495775"/>
            <a:ext cx="84328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36" y="3825521"/>
            <a:ext cx="843915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831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E7E55-0137-4F92-9D37-FB14F51628EB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04497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Microwave Path Alignment Kit</a:t>
            </a:r>
          </a:p>
        </p:txBody>
      </p:sp>
      <p:sp>
        <p:nvSpPr>
          <p:cNvPr id="404498" name="Rectangle 18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35302"/>
            <a:ext cx="4187042" cy="472881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Overview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/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/>
              <a:t> Microwave Path Alignment Kit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dirty="0" smtClean="0"/>
              <a:t>Latest Product Line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dirty="0" smtClean="0"/>
              <a:t>Features and Functions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dirty="0" smtClean="0"/>
              <a:t>Mounting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dirty="0" smtClean="0"/>
              <a:t>Operation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dirty="0" smtClean="0"/>
              <a:t>Target and Report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en-US" sz="1600" dirty="0"/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/>
              <a:t> </a:t>
            </a:r>
            <a:r>
              <a:rPr lang="en-US" sz="2000" dirty="0" smtClean="0"/>
              <a:t>Models for Microwave: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 smtClean="0"/>
              <a:t>1015 (AAT-15)</a:t>
            </a:r>
            <a:endParaRPr lang="en-US" sz="20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 smtClean="0"/>
              <a:t>1008 (AAT-08)</a:t>
            </a:r>
            <a:endParaRPr lang="en-US" sz="2000" dirty="0" smtClean="0"/>
          </a:p>
          <a:p>
            <a:pPr marL="914400" lvl="2" indent="0" eaLnBrk="1" hangingPunct="1">
              <a:lnSpc>
                <a:spcPct val="80000"/>
              </a:lnSpc>
              <a:buNone/>
              <a:defRPr/>
            </a:pPr>
            <a:endParaRPr lang="en-US" sz="1600" dirty="0" smtClean="0"/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0" t="10502" b="6294"/>
          <a:stretch/>
        </p:blipFill>
        <p:spPr>
          <a:xfrm>
            <a:off x="822008" y="1633589"/>
            <a:ext cx="3857625" cy="23855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77" y="4019108"/>
            <a:ext cx="3873286" cy="258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20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E7E55-0137-4F92-9D37-FB14F51628EB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04497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Microwave Path Kit Product Line</a:t>
            </a:r>
          </a:p>
        </p:txBody>
      </p:sp>
      <p:sp>
        <p:nvSpPr>
          <p:cNvPr id="404498" name="Rectangle 18"/>
          <p:cNvSpPr>
            <a:spLocks noGrp="1" noChangeArrowheads="1"/>
          </p:cNvSpPr>
          <p:nvPr>
            <p:ph type="body" sz="half" idx="2"/>
          </p:nvPr>
        </p:nvSpPr>
        <p:spPr>
          <a:xfrm>
            <a:off x="4587080" y="1497331"/>
            <a:ext cx="4266634" cy="536067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n-US" sz="1000" dirty="0" smtClean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2400" b="1" dirty="0"/>
              <a:t> </a:t>
            </a:r>
            <a:endParaRPr lang="en-US" sz="2400" b="1" dirty="0" smtClean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600" dirty="0" smtClean="0"/>
              <a:t> </a:t>
            </a:r>
            <a:r>
              <a:rPr lang="en-US" sz="2000" dirty="0" smtClean="0"/>
              <a:t>Models: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000" dirty="0" smtClean="0"/>
              <a:t>P/N 1015: 0.15</a:t>
            </a:r>
            <a:r>
              <a:rPr lang="en-US" sz="2000" dirty="0" smtClean="0">
                <a:latin typeface="Arial"/>
                <a:cs typeface="Arial"/>
              </a:rPr>
              <a:t>°</a:t>
            </a:r>
            <a:r>
              <a:rPr lang="en-US" sz="2000" dirty="0" smtClean="0"/>
              <a:t> </a:t>
            </a:r>
            <a:r>
              <a:rPr lang="en-US" sz="2000" dirty="0" err="1" smtClean="0"/>
              <a:t>rms</a:t>
            </a:r>
            <a:endParaRPr lang="en-US" sz="2000" dirty="0" smtClean="0"/>
          </a:p>
          <a:p>
            <a:pPr lvl="2">
              <a:lnSpc>
                <a:spcPct val="80000"/>
              </a:lnSpc>
              <a:defRPr/>
            </a:pPr>
            <a:r>
              <a:rPr lang="en-US" sz="2000" dirty="0" smtClean="0"/>
              <a:t>P/N 1008: 0.08</a:t>
            </a:r>
            <a:r>
              <a:rPr lang="en-US" sz="2000" dirty="0" smtClean="0">
                <a:latin typeface="Arial"/>
                <a:cs typeface="Arial"/>
              </a:rPr>
              <a:t>°</a:t>
            </a:r>
            <a:r>
              <a:rPr lang="en-US" sz="2000" dirty="0" smtClean="0"/>
              <a:t> </a:t>
            </a:r>
            <a:r>
              <a:rPr lang="en-US" sz="2000" dirty="0" err="1" smtClean="0"/>
              <a:t>rms</a:t>
            </a:r>
            <a:endParaRPr lang="en-US" sz="2000" dirty="0" smtClean="0"/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en-US" sz="1600" dirty="0" smtClean="0"/>
              <a:t>Features: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/>
              <a:t>GPS and GLONASS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/>
              <a:t>Best Accuracy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/>
              <a:t>81% smaller in volume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/>
              <a:t>55% lighter in weight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/>
              <a:t>Weather and Shock Resistant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/>
              <a:t>Durable Aluminum </a:t>
            </a:r>
            <a:r>
              <a:rPr lang="en-US" sz="1600" dirty="0"/>
              <a:t>H</a:t>
            </a:r>
            <a:r>
              <a:rPr lang="en-US" sz="1600" dirty="0" smtClean="0"/>
              <a:t>ousing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/>
              <a:t>3 </a:t>
            </a:r>
            <a:r>
              <a:rPr lang="en-US" sz="1600" dirty="0" err="1" smtClean="0"/>
              <a:t>yr</a:t>
            </a:r>
            <a:r>
              <a:rPr lang="en-US" sz="1600" dirty="0" smtClean="0"/>
              <a:t> Manu. Warranty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/>
              <a:t>No Moving Parts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/>
              <a:t>RF Shielding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/>
              <a:t>Multi-level Multipath filtering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72" y="3905248"/>
            <a:ext cx="3857625" cy="25717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72" y="1497331"/>
            <a:ext cx="38576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81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C44BD-2DD2-4DD3-B35D-FFD05ED57F1E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89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MW Pathing Kit Basic Operations</a:t>
            </a:r>
          </a:p>
        </p:txBody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Tech </a:t>
            </a:r>
            <a:r>
              <a:rPr lang="en-US" sz="2800" dirty="0" smtClean="0"/>
              <a:t>can use Link</a:t>
            </a:r>
            <a:r>
              <a:rPr lang="en-US" sz="2800" dirty="0" smtClean="0"/>
              <a:t> </a:t>
            </a:r>
            <a:r>
              <a:rPr lang="en-US" sz="2800" dirty="0" smtClean="0"/>
              <a:t>alignment data and </a:t>
            </a:r>
            <a:r>
              <a:rPr lang="en-US" sz="2800" dirty="0" smtClean="0"/>
              <a:t>program </a:t>
            </a:r>
            <a:r>
              <a:rPr lang="en-US" sz="2800" dirty="0" smtClean="0"/>
              <a:t>the </a:t>
            </a:r>
            <a:r>
              <a:rPr lang="en-US" sz="2800" dirty="0" smtClean="0"/>
              <a:t>AAT before arrival at tower </a:t>
            </a:r>
          </a:p>
          <a:p>
            <a:r>
              <a:rPr lang="en-US" sz="2800" dirty="0" smtClean="0"/>
              <a:t>AAT should be turned on to let it locate its “pair”</a:t>
            </a:r>
          </a:p>
          <a:p>
            <a:r>
              <a:rPr lang="en-US" sz="2800" dirty="0" smtClean="0"/>
              <a:t>At the tower, Tech starts up the AAT and lets it get azimuth on the ground  BEFORE climbing</a:t>
            </a:r>
          </a:p>
          <a:p>
            <a:r>
              <a:rPr lang="en-US" sz="2800" dirty="0" smtClean="0"/>
              <a:t>Tilt/Roll can be checked and calibrated in field if necessary (before climbing)</a:t>
            </a:r>
          </a:p>
          <a:p>
            <a:r>
              <a:rPr lang="en-US" sz="2800" dirty="0" smtClean="0"/>
              <a:t>AAT is powered off and Tech climbs, set mount, insert AAT and power up, connect to Tablet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5044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C44BD-2DD2-4DD3-B35D-FFD05ED57F1E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89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MW </a:t>
            </a:r>
            <a:r>
              <a:rPr lang="en-US" dirty="0" err="1" smtClean="0"/>
              <a:t>Pathing</a:t>
            </a:r>
            <a:r>
              <a:rPr lang="en-US" dirty="0" smtClean="0"/>
              <a:t> Operation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</a:p>
        </p:txBody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" y="1702608"/>
            <a:ext cx="8853714" cy="4668552"/>
          </a:xfrm>
        </p:spPr>
        <p:txBody>
          <a:bodyPr>
            <a:noAutofit/>
          </a:bodyPr>
          <a:lstStyle/>
          <a:p>
            <a:r>
              <a:rPr lang="en-US" sz="2600" dirty="0" smtClean="0"/>
              <a:t>Choose mount position and attach mount to </a:t>
            </a:r>
            <a:r>
              <a:rPr lang="en-US" sz="2600" dirty="0" smtClean="0"/>
              <a:t>dish antenna </a:t>
            </a:r>
            <a:endParaRPr lang="en-US" sz="2600" dirty="0" smtClean="0"/>
          </a:p>
          <a:p>
            <a:r>
              <a:rPr lang="en-US" sz="2600" dirty="0" smtClean="0"/>
              <a:t>Power on AAT and get azimuth before placing AAT into mount</a:t>
            </a:r>
          </a:p>
          <a:p>
            <a:r>
              <a:rPr lang="en-US" sz="2600" dirty="0" smtClean="0"/>
              <a:t>Allow AAT to find its “pair”</a:t>
            </a:r>
          </a:p>
          <a:p>
            <a:r>
              <a:rPr lang="en-US" sz="2600" dirty="0" smtClean="0"/>
              <a:t>Once units link, position data shared through Tablets </a:t>
            </a:r>
          </a:p>
          <a:p>
            <a:r>
              <a:rPr lang="en-US" sz="2600" dirty="0" smtClean="0"/>
              <a:t>Target values calculated and provided for alignment with ‘other’ side</a:t>
            </a:r>
          </a:p>
          <a:p>
            <a:r>
              <a:rPr lang="en-US" sz="2600" dirty="0" smtClean="0"/>
              <a:t>Move Dish to Target values-lock down.  </a:t>
            </a:r>
            <a:endParaRPr lang="en-US" sz="2600" dirty="0"/>
          </a:p>
          <a:p>
            <a:r>
              <a:rPr lang="en-US" sz="2600" dirty="0" smtClean="0"/>
              <a:t>Capture  final data to Path Alignment report</a:t>
            </a:r>
          </a:p>
          <a:p>
            <a:r>
              <a:rPr lang="en-US" sz="2600" dirty="0" smtClean="0"/>
              <a:t>Manual entry possible for extremely remote areas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98159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94E25-353F-498D-B117-9ACF035E9A33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10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Alignment Tool Specifications </a:t>
            </a:r>
          </a:p>
        </p:txBody>
      </p:sp>
      <p:sp>
        <p:nvSpPr>
          <p:cNvPr id="110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416"/>
            <a:ext cx="8359254" cy="4355997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Power: Rechargeable LiFePO4 batteries</a:t>
            </a:r>
          </a:p>
          <a:p>
            <a:pPr lvl="1" eaLnBrk="1" hangingPunct="1">
              <a:defRPr/>
            </a:pPr>
            <a:r>
              <a:rPr lang="en-US" dirty="0" smtClean="0"/>
              <a:t>Operation time: 8-9 </a:t>
            </a:r>
            <a:r>
              <a:rPr lang="en-US" dirty="0" err="1" smtClean="0"/>
              <a:t>Hrs</a:t>
            </a:r>
            <a:r>
              <a:rPr lang="en-US" dirty="0" smtClean="0"/>
              <a:t>, </a:t>
            </a:r>
            <a:r>
              <a:rPr lang="en-US" sz="2400" dirty="0" smtClean="0"/>
              <a:t>(Charge: 1.5 </a:t>
            </a:r>
            <a:r>
              <a:rPr lang="en-US" sz="2400" dirty="0" err="1" smtClean="0"/>
              <a:t>hrs</a:t>
            </a:r>
            <a:r>
              <a:rPr lang="en-US" sz="2400" dirty="0" smtClean="0"/>
              <a:t>) </a:t>
            </a:r>
          </a:p>
          <a:p>
            <a:pPr lvl="1">
              <a:defRPr/>
            </a:pPr>
            <a:r>
              <a:rPr lang="en-US" dirty="0" smtClean="0"/>
              <a:t>Dimensions: 22.7"x3.8"x1.7“</a:t>
            </a:r>
          </a:p>
          <a:p>
            <a:pPr lvl="1">
              <a:defRPr/>
            </a:pPr>
            <a:r>
              <a:rPr lang="en-US" dirty="0" smtClean="0"/>
              <a:t>Weight: 4.5 </a:t>
            </a:r>
            <a:r>
              <a:rPr lang="en-US" dirty="0" err="1" smtClean="0"/>
              <a:t>lbs</a:t>
            </a:r>
            <a:r>
              <a:rPr lang="en-US" dirty="0" smtClean="0"/>
              <a:t>,  </a:t>
            </a:r>
          </a:p>
          <a:p>
            <a:pPr lvl="1" eaLnBrk="1" hangingPunct="1">
              <a:defRPr/>
            </a:pPr>
            <a:r>
              <a:rPr lang="en-US" dirty="0" smtClean="0"/>
              <a:t>Water Resistant</a:t>
            </a:r>
          </a:p>
          <a:p>
            <a:pPr lvl="1" eaLnBrk="1" hangingPunct="1">
              <a:defRPr/>
            </a:pPr>
            <a:r>
              <a:rPr lang="en-US" dirty="0" smtClean="0"/>
              <a:t>Shock Resistant</a:t>
            </a:r>
          </a:p>
          <a:p>
            <a:pPr lvl="1" eaLnBrk="1" hangingPunct="1">
              <a:defRPr/>
            </a:pPr>
            <a:r>
              <a:rPr lang="en-US" dirty="0" smtClean="0"/>
              <a:t>Dust Resistant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98" y="3254829"/>
            <a:ext cx="4975761" cy="331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6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0065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Package Contents </a:t>
            </a:r>
          </a:p>
        </p:txBody>
      </p:sp>
      <p:sp>
        <p:nvSpPr>
          <p:cNvPr id="1028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67543"/>
            <a:ext cx="6636657" cy="528844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The AAT product package contains the following items: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/>
              <a:t>2- AAT (Tool)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/>
              <a:t>2 AAT Hard Cases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/>
              <a:t>2 Drum Mounts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/>
              <a:t>2 Side Mounts 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2 Ruggedized </a:t>
            </a:r>
            <a:r>
              <a:rPr lang="en-US" dirty="0" err="1"/>
              <a:t>WiFi</a:t>
            </a:r>
            <a:r>
              <a:rPr lang="en-US" dirty="0"/>
              <a:t> </a:t>
            </a:r>
            <a:r>
              <a:rPr lang="en-US" dirty="0" smtClean="0"/>
              <a:t>Tablets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/>
              <a:t>Warranty Card (3yr)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/>
              <a:t>Battery Charger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/>
              <a:t>Laser Rangefinder-Height (Optional)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en-US" dirty="0" smtClean="0"/>
          </a:p>
          <a:p>
            <a:pPr lvl="1" eaLnBrk="1" hangingPunct="1">
              <a:lnSpc>
                <a:spcPct val="80000"/>
              </a:lnSpc>
              <a:buNone/>
              <a:defRPr/>
            </a:pPr>
            <a:endParaRPr lang="en-US" sz="1600" dirty="0" smtClean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9FE64-DF10-40A0-943C-CCD30BBF2781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6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94E25-353F-498D-B117-9ACF035E9A33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10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7714" y="228600"/>
            <a:ext cx="8737600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/>
              <a:t>Microwave Target-on Tablet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87" y="1564417"/>
            <a:ext cx="3101709" cy="5293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559" y="2417727"/>
            <a:ext cx="5055755" cy="337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31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94E25-353F-498D-B117-9ACF035E9A33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10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7714" y="228600"/>
            <a:ext cx="8737600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/>
              <a:t>Microwave Path Alignment Report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45" y="1899371"/>
            <a:ext cx="7834475" cy="414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40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2751</TotalTime>
  <Words>365</Words>
  <Application>Microsoft Office PowerPoint</Application>
  <PresentationFormat>On-screen Show (4:3)</PresentationFormat>
  <Paragraphs>81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Module</vt:lpstr>
      <vt:lpstr>Microwave Path Alignment Tool Overview</vt:lpstr>
      <vt:lpstr>Microwave Path Alignment Kit</vt:lpstr>
      <vt:lpstr>Microwave Path Kit Product Line</vt:lpstr>
      <vt:lpstr>MW Pathing Kit Basic Operations</vt:lpstr>
      <vt:lpstr>MW Pathing Operation Cont…</vt:lpstr>
      <vt:lpstr>Alignment Tool Specifications </vt:lpstr>
      <vt:lpstr>Package Contents </vt:lpstr>
      <vt:lpstr>Microwave Target-on Tablet</vt:lpstr>
      <vt:lpstr>Microwave Path Alignment Report</vt:lpstr>
      <vt:lpstr>Microwave Path Link example</vt:lpstr>
      <vt:lpstr>Sunsight Advantage (GPS vs GPS and GLONASS)  Latest Technology -Twice the Satellites now available</vt:lpstr>
    </vt:vector>
  </TitlesOfParts>
  <Company>Sunsight Instruments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Antenna Alignment Tool AAT-30</dc:title>
  <dc:creator>Andrew Malakoff</dc:creator>
  <cp:lastModifiedBy>The Vetters</cp:lastModifiedBy>
  <cp:revision>41</cp:revision>
  <dcterms:created xsi:type="dcterms:W3CDTF">2015-08-13T15:02:27Z</dcterms:created>
  <dcterms:modified xsi:type="dcterms:W3CDTF">2015-10-12T15:49:02Z</dcterms:modified>
</cp:coreProperties>
</file>